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72"/>
  </p:notesMasterIdLst>
  <p:handoutMasterIdLst>
    <p:handoutMasterId r:id="rId73"/>
  </p:handoutMasterIdLst>
  <p:sldIdLst>
    <p:sldId id="347" r:id="rId2"/>
    <p:sldId id="313" r:id="rId3"/>
    <p:sldId id="355" r:id="rId4"/>
    <p:sldId id="356" r:id="rId5"/>
    <p:sldId id="357" r:id="rId6"/>
    <p:sldId id="358" r:id="rId7"/>
    <p:sldId id="317" r:id="rId8"/>
    <p:sldId id="318" r:id="rId9"/>
    <p:sldId id="359" r:id="rId10"/>
    <p:sldId id="349" r:id="rId11"/>
    <p:sldId id="361" r:id="rId12"/>
    <p:sldId id="362" r:id="rId13"/>
    <p:sldId id="351" r:id="rId14"/>
    <p:sldId id="256" r:id="rId15"/>
    <p:sldId id="360" r:id="rId16"/>
    <p:sldId id="363" r:id="rId17"/>
    <p:sldId id="364" r:id="rId18"/>
    <p:sldId id="417" r:id="rId19"/>
    <p:sldId id="418" r:id="rId20"/>
    <p:sldId id="419" r:id="rId21"/>
    <p:sldId id="420" r:id="rId22"/>
    <p:sldId id="365" r:id="rId23"/>
    <p:sldId id="366" r:id="rId24"/>
    <p:sldId id="367" r:id="rId25"/>
    <p:sldId id="368" r:id="rId26"/>
    <p:sldId id="369" r:id="rId27"/>
    <p:sldId id="370" r:id="rId28"/>
    <p:sldId id="414" r:id="rId29"/>
    <p:sldId id="415" r:id="rId30"/>
    <p:sldId id="416"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421" r:id="rId44"/>
    <p:sldId id="388" r:id="rId45"/>
    <p:sldId id="389" r:id="rId46"/>
    <p:sldId id="390" r:id="rId47"/>
    <p:sldId id="391" r:id="rId48"/>
    <p:sldId id="392" r:id="rId49"/>
    <p:sldId id="393" r:id="rId50"/>
    <p:sldId id="394" r:id="rId51"/>
    <p:sldId id="395" r:id="rId52"/>
    <p:sldId id="422" r:id="rId53"/>
    <p:sldId id="397" r:id="rId54"/>
    <p:sldId id="398" r:id="rId55"/>
    <p:sldId id="39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423" r:id="rId70"/>
    <p:sldId id="413" r:id="rId71"/>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Arial" charset="0"/>
        <a:ea typeface="新細明體" charset="0"/>
        <a:cs typeface="新細明體" charset="0"/>
      </a:defRPr>
    </a:lvl1pPr>
    <a:lvl2pPr marL="457200" algn="l" rtl="0" fontAlgn="base">
      <a:spcBef>
        <a:spcPct val="0"/>
      </a:spcBef>
      <a:spcAft>
        <a:spcPct val="0"/>
      </a:spcAft>
      <a:defRPr kumimoji="1" sz="2400" kern="1200">
        <a:solidFill>
          <a:schemeClr val="tx1"/>
        </a:solidFill>
        <a:latin typeface="Arial" charset="0"/>
        <a:ea typeface="新細明體" charset="0"/>
        <a:cs typeface="新細明體" charset="0"/>
      </a:defRPr>
    </a:lvl2pPr>
    <a:lvl3pPr marL="914400" algn="l" rtl="0" fontAlgn="base">
      <a:spcBef>
        <a:spcPct val="0"/>
      </a:spcBef>
      <a:spcAft>
        <a:spcPct val="0"/>
      </a:spcAft>
      <a:defRPr kumimoji="1" sz="2400" kern="1200">
        <a:solidFill>
          <a:schemeClr val="tx1"/>
        </a:solidFill>
        <a:latin typeface="Arial" charset="0"/>
        <a:ea typeface="新細明體" charset="0"/>
        <a:cs typeface="新細明體" charset="0"/>
      </a:defRPr>
    </a:lvl3pPr>
    <a:lvl4pPr marL="1371600" algn="l" rtl="0" fontAlgn="base">
      <a:spcBef>
        <a:spcPct val="0"/>
      </a:spcBef>
      <a:spcAft>
        <a:spcPct val="0"/>
      </a:spcAft>
      <a:defRPr kumimoji="1" sz="2400" kern="1200">
        <a:solidFill>
          <a:schemeClr val="tx1"/>
        </a:solidFill>
        <a:latin typeface="Arial" charset="0"/>
        <a:ea typeface="新細明體" charset="0"/>
        <a:cs typeface="新細明體" charset="0"/>
      </a:defRPr>
    </a:lvl4pPr>
    <a:lvl5pPr marL="1828800" algn="l" rtl="0" fontAlgn="base">
      <a:spcBef>
        <a:spcPct val="0"/>
      </a:spcBef>
      <a:spcAft>
        <a:spcPct val="0"/>
      </a:spcAft>
      <a:defRPr kumimoji="1" sz="2400" kern="1200">
        <a:solidFill>
          <a:schemeClr val="tx1"/>
        </a:solidFill>
        <a:latin typeface="Arial" charset="0"/>
        <a:ea typeface="新細明體" charset="0"/>
        <a:cs typeface="新細明體" charset="0"/>
      </a:defRPr>
    </a:lvl5pPr>
    <a:lvl6pPr marL="2286000" algn="l" defTabSz="457200" rtl="0" eaLnBrk="1" latinLnBrk="0" hangingPunct="1">
      <a:defRPr kumimoji="1" sz="2400" kern="1200">
        <a:solidFill>
          <a:schemeClr val="tx1"/>
        </a:solidFill>
        <a:latin typeface="Arial" charset="0"/>
        <a:ea typeface="新細明體" charset="0"/>
        <a:cs typeface="新細明體" charset="0"/>
      </a:defRPr>
    </a:lvl6pPr>
    <a:lvl7pPr marL="2743200" algn="l" defTabSz="457200" rtl="0" eaLnBrk="1" latinLnBrk="0" hangingPunct="1">
      <a:defRPr kumimoji="1" sz="2400" kern="1200">
        <a:solidFill>
          <a:schemeClr val="tx1"/>
        </a:solidFill>
        <a:latin typeface="Arial" charset="0"/>
        <a:ea typeface="新細明體" charset="0"/>
        <a:cs typeface="新細明體" charset="0"/>
      </a:defRPr>
    </a:lvl7pPr>
    <a:lvl8pPr marL="3200400" algn="l" defTabSz="457200" rtl="0" eaLnBrk="1" latinLnBrk="0" hangingPunct="1">
      <a:defRPr kumimoji="1" sz="2400" kern="1200">
        <a:solidFill>
          <a:schemeClr val="tx1"/>
        </a:solidFill>
        <a:latin typeface="Arial" charset="0"/>
        <a:ea typeface="新細明體" charset="0"/>
        <a:cs typeface="新細明體" charset="0"/>
      </a:defRPr>
    </a:lvl8pPr>
    <a:lvl9pPr marL="3657600" algn="l" defTabSz="457200" rtl="0" eaLnBrk="1" latinLnBrk="0" hangingPunct="1">
      <a:defRPr kumimoji="1" sz="2400" kern="1200">
        <a:solidFill>
          <a:schemeClr val="tx1"/>
        </a:solidFill>
        <a:latin typeface="Arial" charset="0"/>
        <a:ea typeface="新細明體" charset="0"/>
        <a:cs typeface="新細明體"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08"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charset="-120"/>
                <a:cs typeface="+mn-cs"/>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新細明體" charset="-120"/>
                <a:cs typeface="+mn-cs"/>
              </a:defRPr>
            </a:lvl1pPr>
          </a:lstStyle>
          <a:p>
            <a:pPr>
              <a:defRPr/>
            </a:pPr>
            <a:fld id="{D6C2BF6D-E1AA-F847-B719-6C47A104AC9F}" type="datetimeFigureOut">
              <a:rPr lang="zh-TW" altLang="en-US"/>
              <a:pPr>
                <a:defRPr/>
              </a:pPr>
              <a:t>2015/7/22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新細明體" charset="-120"/>
                <a:cs typeface="+mn-cs"/>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新細明體" charset="-120"/>
                <a:cs typeface="+mn-cs"/>
              </a:defRPr>
            </a:lvl1pPr>
          </a:lstStyle>
          <a:p>
            <a:pPr>
              <a:defRPr/>
            </a:pPr>
            <a:fld id="{A3B8C723-0BF8-5641-817C-38D31BAE7B64}" type="slidenum">
              <a:rPr lang="zh-TW" altLang="en-US"/>
              <a:pPr>
                <a:defRPr/>
              </a:pPr>
              <a:t>‹#›</a:t>
            </a:fld>
            <a:endParaRPr lang="zh-TW" altLang="en-US"/>
          </a:p>
        </p:txBody>
      </p:sp>
    </p:spTree>
    <p:extLst>
      <p:ext uri="{BB962C8B-B14F-4D97-AF65-F5344CB8AC3E}">
        <p14:creationId xmlns:p14="http://schemas.microsoft.com/office/powerpoint/2010/main" val="556931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cs typeface="+mn-cs"/>
              </a:defRPr>
            </a:lvl1pPr>
          </a:lstStyle>
          <a:p>
            <a:pPr>
              <a:defRPr/>
            </a:pPr>
            <a:fld id="{37FFF8E4-2AC4-7A4D-9B23-44773E8B301C}" type="datetimeFigureOut">
              <a:rPr lang="zh-TW" altLang="en-US"/>
              <a:pPr>
                <a:defRPr/>
              </a:pPr>
              <a:t>2015/7/22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cs typeface="+mn-cs"/>
              </a:defRPr>
            </a:lvl1pPr>
          </a:lstStyle>
          <a:p>
            <a:pPr>
              <a:defRPr/>
            </a:pPr>
            <a:fld id="{21DBD661-A0B4-4D4A-8042-A4E5B3F2FCE7}" type="slidenum">
              <a:rPr lang="zh-TW" altLang="en-US"/>
              <a:pPr>
                <a:defRPr/>
              </a:pPr>
              <a:t>‹#›</a:t>
            </a:fld>
            <a:endParaRPr lang="zh-TW" altLang="en-US"/>
          </a:p>
        </p:txBody>
      </p:sp>
    </p:spTree>
    <p:extLst>
      <p:ext uri="{BB962C8B-B14F-4D97-AF65-F5344CB8AC3E}">
        <p14:creationId xmlns:p14="http://schemas.microsoft.com/office/powerpoint/2010/main" val="26837597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mn-lt"/>
        <a:ea typeface="+mn-ea"/>
        <a:cs typeface="新細明體" charset="0"/>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kumimoji="0" lang="en-US" altLang="zh-TW">
                <a:latin typeface="Calibri" charset="0"/>
                <a:ea typeface="新細明體" charset="0"/>
              </a:rPr>
              <a:t>4.</a:t>
            </a:r>
            <a:r>
              <a:rPr kumimoji="0" lang="zh-TW" altLang="en-US">
                <a:latin typeface="Calibri" charset="0"/>
                <a:ea typeface="新細明體" charset="0"/>
              </a:rPr>
              <a:t>用經周期的波動</a:t>
            </a:r>
          </a:p>
        </p:txBody>
      </p:sp>
      <p:sp>
        <p:nvSpPr>
          <p:cNvPr id="5427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BE32CB-80CD-9A43-8664-F3DECFF7B203}" type="slidenum">
              <a:rPr lang="zh-TW" altLang="en-US"/>
              <a:pPr fontAlgn="base">
                <a:spcBef>
                  <a:spcPct val="0"/>
                </a:spcBef>
                <a:spcAft>
                  <a:spcPct val="0"/>
                </a:spcAft>
                <a:defRPr/>
              </a:pPr>
              <a:t>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4"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kumimoji="0" lang="zh-TW" altLang="en-US">
              <a:latin typeface="Calibri" charset="0"/>
              <a:ea typeface="新細明體" charset="0"/>
            </a:endParaRPr>
          </a:p>
        </p:txBody>
      </p:sp>
      <p:sp>
        <p:nvSpPr>
          <p:cNvPr id="9113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8BF65C-8C9B-BA4F-8EA2-ACF03B635EEC}" type="slidenum">
              <a:rPr lang="zh-TW" altLang="en-US"/>
              <a:pPr fontAlgn="base">
                <a:spcBef>
                  <a:spcPct val="0"/>
                </a:spcBef>
                <a:spcAft>
                  <a:spcPct val="0"/>
                </a:spcAft>
                <a:defRPr/>
              </a:pPr>
              <a:t>19</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8"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kumimoji="0" lang="en-US" altLang="zh-TW" sz="2600">
                <a:latin typeface="Calibri" charset="0"/>
                <a:ea typeface="MS PGothic" charset="0"/>
                <a:cs typeface="MS PGothic" charset="0"/>
              </a:rPr>
              <a:t>Reduce fertility</a:t>
            </a:r>
            <a:r>
              <a:rPr kumimoji="0" lang="zh-TW" altLang="en-US">
                <a:latin typeface="Calibri" charset="0"/>
                <a:ea typeface="新細明體" charset="0"/>
              </a:rPr>
              <a:t>降低生育能力</a:t>
            </a:r>
          </a:p>
        </p:txBody>
      </p:sp>
      <p:sp>
        <p:nvSpPr>
          <p:cNvPr id="10752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C05A7F-D995-4246-B158-7993EC3D1A01}" type="slidenum">
              <a:rPr lang="zh-TW" altLang="en-US"/>
              <a:pPr fontAlgn="base">
                <a:spcBef>
                  <a:spcPct val="0"/>
                </a:spcBef>
                <a:spcAft>
                  <a:spcPct val="0"/>
                </a:spcAft>
                <a:defRPr/>
              </a:pPr>
              <a:t>55</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TextBox 14"/>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5400" b="1">
                <a:solidFill>
                  <a:srgbClr val="B870B8"/>
                </a:solidFill>
              </a:rPr>
              <a:t>+</a:t>
            </a:r>
          </a:p>
        </p:txBody>
      </p:sp>
      <p:sp>
        <p:nvSpPr>
          <p:cNvPr id="8" name="Rectangle 10"/>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9" name="Rectangle 11"/>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zh-TW" altLang="en-US" smtClean="0"/>
              <a:t>按一下以編輯母片標題樣式</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 </a:t>
            </a:r>
            <a:r>
              <a:rPr lang="zh-TW" altLang="en-US" smtClean="0"/>
              <a:t>按一下以編輯母片子標題樣式</a:t>
            </a:r>
            <a:endParaRPr/>
          </a:p>
        </p:txBody>
      </p:sp>
      <p:sp>
        <p:nvSpPr>
          <p:cNvPr id="10" name="Date Placeholder 3"/>
          <p:cNvSpPr>
            <a:spLocks noGrp="1"/>
          </p:cNvSpPr>
          <p:nvPr>
            <p:ph type="dt" sz="half" idx="10"/>
          </p:nvPr>
        </p:nvSpPr>
        <p:spPr>
          <a:xfrm>
            <a:off x="4800600" y="6426200"/>
            <a:ext cx="1231900" cy="365125"/>
          </a:xfrm>
        </p:spPr>
        <p:txBody>
          <a:bodyPr/>
          <a:lstStyle>
            <a:lvl1pPr algn="l">
              <a:defRPr smtClean="0"/>
            </a:lvl1pPr>
          </a:lstStyle>
          <a:p>
            <a:pPr>
              <a:defRPr/>
            </a:pPr>
            <a:r>
              <a:rPr lang="en-US" altLang="zh-TW"/>
              <a:t>2015/7/25</a:t>
            </a:r>
            <a:endParaRPr lang="zh-TW" alt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zh-TW" altLang="en-US"/>
          </a:p>
        </p:txBody>
      </p:sp>
    </p:spTree>
    <p:extLst>
      <p:ext uri="{BB962C8B-B14F-4D97-AF65-F5344CB8AC3E}">
        <p14:creationId xmlns:p14="http://schemas.microsoft.com/office/powerpoint/2010/main" val="116000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項物件">
    <p:spTree>
      <p:nvGrpSpPr>
        <p:cNvPr id="1" name=""/>
        <p:cNvGrpSpPr/>
        <p:nvPr/>
      </p:nvGrpSpPr>
      <p:grpSpPr>
        <a:xfrm>
          <a:off x="0" y="0"/>
          <a:ext cx="0" cy="0"/>
          <a:chOff x="0" y="0"/>
          <a:chExt cx="0" cy="0"/>
        </a:xfrm>
      </p:grpSpPr>
      <p:sp>
        <p:nvSpPr>
          <p:cNvPr id="7"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9" name="Date Placeholder 4"/>
          <p:cNvSpPr>
            <a:spLocks noGrp="1"/>
          </p:cNvSpPr>
          <p:nvPr>
            <p:ph type="dt" sz="half" idx="19"/>
          </p:nvPr>
        </p:nvSpPr>
        <p:spPr/>
        <p:txBody>
          <a:bodyPr/>
          <a:lstStyle>
            <a:lvl1pPr>
              <a:defRPr/>
            </a:lvl1pPr>
          </a:lstStyle>
          <a:p>
            <a:pPr>
              <a:defRPr/>
            </a:pPr>
            <a:r>
              <a:rPr lang="en-US" altLang="zh-TW"/>
              <a:t>2015/7/25</a:t>
            </a:r>
            <a:endParaRPr lang="zh-TW" altLang="en-US"/>
          </a:p>
        </p:txBody>
      </p:sp>
      <p:sp>
        <p:nvSpPr>
          <p:cNvPr id="10" name="Footer Placeholder 5"/>
          <p:cNvSpPr>
            <a:spLocks noGrp="1"/>
          </p:cNvSpPr>
          <p:nvPr>
            <p:ph type="ftr" sz="quarter" idx="20"/>
          </p:nvPr>
        </p:nvSpPr>
        <p:spPr/>
        <p:txBody>
          <a:bodyPr/>
          <a:lstStyle>
            <a:lvl1pPr>
              <a:defRPr/>
            </a:lvl1pPr>
          </a:lstStyle>
          <a:p>
            <a:pPr>
              <a:defRPr/>
            </a:pPr>
            <a:endParaRPr lang="zh-TW" altLang="en-US"/>
          </a:p>
        </p:txBody>
      </p:sp>
      <p:sp>
        <p:nvSpPr>
          <p:cNvPr id="11" name="Slide Number Placeholder 6"/>
          <p:cNvSpPr>
            <a:spLocks noGrp="1"/>
          </p:cNvSpPr>
          <p:nvPr>
            <p:ph type="sldNum" sz="quarter" idx="21"/>
          </p:nvPr>
        </p:nvSpPr>
        <p:spPr/>
        <p:txBody>
          <a:bodyPr/>
          <a:lstStyle>
            <a:lvl1pPr>
              <a:defRPr/>
            </a:lvl1pPr>
          </a:lstStyle>
          <a:p>
            <a:pPr>
              <a:defRPr/>
            </a:pPr>
            <a:fld id="{441B688A-F236-A54B-B24B-7416F30913D7}" type="slidenum">
              <a:rPr lang="zh-TW" altLang="en-US"/>
              <a:pPr>
                <a:defRPr/>
              </a:pPr>
              <a:t>‹#›</a:t>
            </a:fld>
            <a:endParaRPr lang="zh-TW" altLang="en-US"/>
          </a:p>
        </p:txBody>
      </p:sp>
    </p:spTree>
    <p:extLst>
      <p:ext uri="{BB962C8B-B14F-4D97-AF65-F5344CB8AC3E}">
        <p14:creationId xmlns:p14="http://schemas.microsoft.com/office/powerpoint/2010/main" val="426385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4"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5" name="Date Placeholder 2"/>
          <p:cNvSpPr>
            <a:spLocks noGrp="1"/>
          </p:cNvSpPr>
          <p:nvPr>
            <p:ph type="dt" sz="half" idx="10"/>
          </p:nvPr>
        </p:nvSpPr>
        <p:spPr/>
        <p:txBody>
          <a:bodyPr/>
          <a:lstStyle>
            <a:lvl1pPr>
              <a:defRPr/>
            </a:lvl1pPr>
          </a:lstStyle>
          <a:p>
            <a:pPr>
              <a:defRPr/>
            </a:pPr>
            <a:r>
              <a:rPr lang="en-US" altLang="zh-TW"/>
              <a:t>2015/7/25</a:t>
            </a:r>
            <a:endParaRPr lang="zh-TW" altLang="en-US"/>
          </a:p>
        </p:txBody>
      </p:sp>
      <p:sp>
        <p:nvSpPr>
          <p:cNvPr id="6" name="Footer Placeholder 3"/>
          <p:cNvSpPr>
            <a:spLocks noGrp="1"/>
          </p:cNvSpPr>
          <p:nvPr>
            <p:ph type="ftr" sz="quarter" idx="11"/>
          </p:nvPr>
        </p:nvSpPr>
        <p:spPr/>
        <p:txBody>
          <a:bodyPr/>
          <a:lstStyle>
            <a:lvl1pPr>
              <a:defRPr/>
            </a:lvl1pPr>
          </a:lstStyle>
          <a:p>
            <a:pPr>
              <a:defRPr/>
            </a:pPr>
            <a:endParaRPr lang="zh-TW" altLang="en-US"/>
          </a:p>
        </p:txBody>
      </p:sp>
      <p:sp>
        <p:nvSpPr>
          <p:cNvPr id="7" name="Slide Number Placeholder 4"/>
          <p:cNvSpPr>
            <a:spLocks noGrp="1"/>
          </p:cNvSpPr>
          <p:nvPr>
            <p:ph type="sldNum" sz="quarter" idx="12"/>
          </p:nvPr>
        </p:nvSpPr>
        <p:spPr/>
        <p:txBody>
          <a:bodyPr/>
          <a:lstStyle>
            <a:lvl1pPr>
              <a:defRPr/>
            </a:lvl1pPr>
          </a:lstStyle>
          <a:p>
            <a:pPr>
              <a:defRPr/>
            </a:pPr>
            <a:fld id="{019ED830-F974-0042-BC81-B15AD51C96B7}" type="slidenum">
              <a:rPr lang="zh-TW" altLang="en-US"/>
              <a:pPr>
                <a:defRPr/>
              </a:pPr>
              <a:t>‹#›</a:t>
            </a:fld>
            <a:endParaRPr lang="zh-TW" altLang="en-US"/>
          </a:p>
        </p:txBody>
      </p:sp>
    </p:spTree>
    <p:extLst>
      <p:ext uri="{BB962C8B-B14F-4D97-AF65-F5344CB8AC3E}">
        <p14:creationId xmlns:p14="http://schemas.microsoft.com/office/powerpoint/2010/main" val="26559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3" name="Date Placeholder 1"/>
          <p:cNvSpPr>
            <a:spLocks noGrp="1"/>
          </p:cNvSpPr>
          <p:nvPr>
            <p:ph type="dt" sz="half" idx="10"/>
          </p:nvPr>
        </p:nvSpPr>
        <p:spPr/>
        <p:txBody>
          <a:bodyPr/>
          <a:lstStyle>
            <a:lvl1pPr>
              <a:defRPr/>
            </a:lvl1pPr>
          </a:lstStyle>
          <a:p>
            <a:pPr>
              <a:defRPr/>
            </a:pPr>
            <a:r>
              <a:rPr lang="en-US" altLang="zh-TW"/>
              <a:t>2015/7/25</a:t>
            </a:r>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3E52831D-3D56-8B41-BCFB-052C005F5CC1}" type="slidenum">
              <a:rPr lang="zh-TW" altLang="en-US"/>
              <a:pPr>
                <a:defRPr/>
              </a:pPr>
              <a:t>‹#›</a:t>
            </a:fld>
            <a:endParaRPr lang="zh-TW" altLang="en-US"/>
          </a:p>
        </p:txBody>
      </p:sp>
    </p:spTree>
    <p:extLst>
      <p:ext uri="{BB962C8B-B14F-4D97-AF65-F5344CB8AC3E}">
        <p14:creationId xmlns:p14="http://schemas.microsoft.com/office/powerpoint/2010/main" val="318871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5400" b="1">
                <a:solidFill>
                  <a:srgbClr val="B870B8"/>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zh-TW" altLang="en-US" smtClean="0"/>
              <a:t>按一下以編輯母片標題樣式</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r>
              <a:rPr lang="en-US" altLang="zh-TW"/>
              <a:t>2015/7/25</a:t>
            </a:r>
            <a:endParaRPr lang="zh-TW" alt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zh-TW" altLang="en-US"/>
          </a:p>
        </p:txBody>
      </p:sp>
    </p:spTree>
    <p:extLst>
      <p:ext uri="{BB962C8B-B14F-4D97-AF65-F5344CB8AC3E}">
        <p14:creationId xmlns:p14="http://schemas.microsoft.com/office/powerpoint/2010/main" val="63354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TextBox 9"/>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b="1">
                <a:solidFill>
                  <a:srgbClr val="B870B8"/>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zh-TW" altLang="en-US" smtClean="0"/>
              <a:t>按一下以編輯母片標題樣式</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將圖片拖曳至版面配置區或按一下圖示以新增</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r>
              <a:rPr lang="en-US" altLang="zh-TW"/>
              <a:t>2015/7/25</a:t>
            </a:r>
            <a:endParaRPr lang="zh-TW" alt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zh-TW" altLang="en-US"/>
          </a:p>
        </p:txBody>
      </p:sp>
      <p:sp>
        <p:nvSpPr>
          <p:cNvPr id="9" name="Slide Number Placeholder 6"/>
          <p:cNvSpPr>
            <a:spLocks noGrp="1"/>
          </p:cNvSpPr>
          <p:nvPr>
            <p:ph type="sldNum" sz="quarter" idx="12"/>
          </p:nvPr>
        </p:nvSpPr>
        <p:spPr/>
        <p:txBody>
          <a:bodyPr/>
          <a:lstStyle>
            <a:lvl1pPr>
              <a:defRPr/>
            </a:lvl1pPr>
          </a:lstStyle>
          <a:p>
            <a:pPr>
              <a:defRPr/>
            </a:pPr>
            <a:fld id="{3A2A0BDF-FF70-1D4B-B1B9-BFA5B905343A}" type="slidenum">
              <a:rPr lang="zh-TW" altLang="en-US"/>
              <a:pPr>
                <a:defRPr/>
              </a:pPr>
              <a:t>‹#›</a:t>
            </a:fld>
            <a:endParaRPr lang="zh-TW" altLang="en-US"/>
          </a:p>
        </p:txBody>
      </p:sp>
    </p:spTree>
    <p:extLst>
      <p:ext uri="{BB962C8B-B14F-4D97-AF65-F5344CB8AC3E}">
        <p14:creationId xmlns:p14="http://schemas.microsoft.com/office/powerpoint/2010/main" val="141946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標題上的圖片">
    <p:spTree>
      <p:nvGrpSpPr>
        <p:cNvPr id="1" name=""/>
        <p:cNvGrpSpPr/>
        <p:nvPr/>
      </p:nvGrpSpPr>
      <p:grpSpPr>
        <a:xfrm>
          <a:off x="0" y="0"/>
          <a:ext cx="0" cy="0"/>
          <a:chOff x="0" y="0"/>
          <a:chExt cx="0" cy="0"/>
        </a:xfrm>
      </p:grpSpPr>
      <p:sp>
        <p:nvSpPr>
          <p:cNvPr id="5" name="Rectangle 7"/>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Rectangle 8"/>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TextBox 9"/>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b="1">
                <a:solidFill>
                  <a:srgbClr val="B870B8"/>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zh-TW" altLang="en-US" smtClean="0"/>
              <a:t>按一下以編輯母片標題樣式</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將圖片拖曳至版面配置區或按一下圖示以新增</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4"/>
          <p:cNvSpPr>
            <a:spLocks noGrp="1"/>
          </p:cNvSpPr>
          <p:nvPr>
            <p:ph type="dt" sz="half" idx="10"/>
          </p:nvPr>
        </p:nvSpPr>
        <p:spPr/>
        <p:txBody>
          <a:bodyPr/>
          <a:lstStyle>
            <a:lvl1pPr>
              <a:defRPr/>
            </a:lvl1pPr>
          </a:lstStyle>
          <a:p>
            <a:pPr>
              <a:defRPr/>
            </a:pPr>
            <a:r>
              <a:rPr lang="en-US" altLang="zh-TW"/>
              <a:t>2015/7/25</a:t>
            </a:r>
            <a:endParaRPr lang="zh-TW" altLang="en-US"/>
          </a:p>
        </p:txBody>
      </p:sp>
      <p:sp>
        <p:nvSpPr>
          <p:cNvPr id="9" name="Footer Placeholder 5"/>
          <p:cNvSpPr>
            <a:spLocks noGrp="1"/>
          </p:cNvSpPr>
          <p:nvPr>
            <p:ph type="ftr" sz="quarter" idx="11"/>
          </p:nvPr>
        </p:nvSpPr>
        <p:spPr/>
        <p:txBody>
          <a:bodyPr/>
          <a:lstStyle>
            <a:lvl1pPr>
              <a:defRPr/>
            </a:lvl1pPr>
          </a:lstStyle>
          <a:p>
            <a:pPr>
              <a:defRPr/>
            </a:pPr>
            <a:endParaRPr lang="zh-TW" altLang="en-US"/>
          </a:p>
        </p:txBody>
      </p:sp>
      <p:sp>
        <p:nvSpPr>
          <p:cNvPr id="10" name="Slide Number Placeholder 6"/>
          <p:cNvSpPr>
            <a:spLocks noGrp="1"/>
          </p:cNvSpPr>
          <p:nvPr>
            <p:ph type="sldNum" sz="quarter" idx="12"/>
          </p:nvPr>
        </p:nvSpPr>
        <p:spPr/>
        <p:txBody>
          <a:bodyPr/>
          <a:lstStyle>
            <a:lvl1pPr>
              <a:defRPr/>
            </a:lvl1pPr>
          </a:lstStyle>
          <a:p>
            <a:pPr>
              <a:defRPr/>
            </a:pPr>
            <a:fld id="{76F1634E-0F60-E046-83D3-988A64B86CDD}" type="slidenum">
              <a:rPr lang="zh-TW" altLang="en-US"/>
              <a:pPr>
                <a:defRPr/>
              </a:pPr>
              <a:t>‹#›</a:t>
            </a:fld>
            <a:endParaRPr lang="zh-TW" altLang="en-US"/>
          </a:p>
        </p:txBody>
      </p:sp>
    </p:spTree>
    <p:extLst>
      <p:ext uri="{BB962C8B-B14F-4D97-AF65-F5344CB8AC3E}">
        <p14:creationId xmlns:p14="http://schemas.microsoft.com/office/powerpoint/2010/main" val="1818976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張含標題圖片">
    <p:spTree>
      <p:nvGrpSpPr>
        <p:cNvPr id="1" name=""/>
        <p:cNvGrpSpPr/>
        <p:nvPr/>
      </p:nvGrpSpPr>
      <p:grpSpPr>
        <a:xfrm>
          <a:off x="0" y="0"/>
          <a:ext cx="0" cy="0"/>
          <a:chOff x="0" y="0"/>
          <a:chExt cx="0" cy="0"/>
        </a:xfrm>
      </p:grpSpPr>
      <p:sp>
        <p:nvSpPr>
          <p:cNvPr id="6" name="Rectangle 7"/>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5400" b="1">
                <a:solidFill>
                  <a:srgbClr val="B870B8"/>
                </a:solidFill>
              </a:rPr>
              <a:t>+</a:t>
            </a:r>
          </a:p>
        </p:txBody>
      </p:sp>
      <p:sp>
        <p:nvSpPr>
          <p:cNvPr id="8"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zh-TW" altLang="en-US" smtClean="0"/>
              <a:t>按一下以編輯母片標題樣式</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zh-TW" altLang="en-US" noProof="0" smtClean="0"/>
              <a:t>將圖片拖曳至版面配置區或按一下圖示以新增</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zh-TW" altLang="en-US" noProof="0" smtClean="0"/>
              <a:t>將圖片拖曳至版面配置區或按一下圖示以新增</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smtClean="0">
                <a:solidFill>
                  <a:schemeClr val="bg1"/>
                </a:solidFill>
              </a:defRPr>
            </a:lvl1pPr>
          </a:lstStyle>
          <a:p>
            <a:pPr>
              <a:defRPr/>
            </a:pPr>
            <a:r>
              <a:rPr lang="en-US" altLang="zh-TW"/>
              <a:t>2015/7/25</a:t>
            </a:r>
            <a:endParaRPr lang="zh-TW" alt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zh-TW" altLang="en-US"/>
          </a:p>
        </p:txBody>
      </p:sp>
      <p:sp>
        <p:nvSpPr>
          <p:cNvPr id="11" name="Slide Number Placeholder 6"/>
          <p:cNvSpPr>
            <a:spLocks noGrp="1"/>
          </p:cNvSpPr>
          <p:nvPr>
            <p:ph type="sldNum" sz="quarter" idx="17"/>
          </p:nvPr>
        </p:nvSpPr>
        <p:spPr/>
        <p:txBody>
          <a:bodyPr/>
          <a:lstStyle>
            <a:lvl1pPr>
              <a:defRPr/>
            </a:lvl1pPr>
          </a:lstStyle>
          <a:p>
            <a:pPr>
              <a:defRPr/>
            </a:pPr>
            <a:fld id="{97FA9E1B-95C8-524B-A33A-53B72E83A1E5}" type="slidenum">
              <a:rPr lang="zh-TW" altLang="en-US"/>
              <a:pPr>
                <a:defRPr/>
              </a:pPr>
              <a:t>‹#›</a:t>
            </a:fld>
            <a:endParaRPr lang="zh-TW" altLang="en-US"/>
          </a:p>
        </p:txBody>
      </p:sp>
    </p:spTree>
    <p:extLst>
      <p:ext uri="{BB962C8B-B14F-4D97-AF65-F5344CB8AC3E}">
        <p14:creationId xmlns:p14="http://schemas.microsoft.com/office/powerpoint/2010/main" val="248190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張含標題圖片">
    <p:spTree>
      <p:nvGrpSpPr>
        <p:cNvPr id="1" name=""/>
        <p:cNvGrpSpPr/>
        <p:nvPr/>
      </p:nvGrpSpPr>
      <p:grpSpPr>
        <a:xfrm>
          <a:off x="0" y="0"/>
          <a:ext cx="0" cy="0"/>
          <a:chOff x="0" y="0"/>
          <a:chExt cx="0" cy="0"/>
        </a:xfrm>
      </p:grpSpPr>
      <p:sp>
        <p:nvSpPr>
          <p:cNvPr id="7"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TextBox 8"/>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5400" b="1">
                <a:solidFill>
                  <a:srgbClr val="B870B8"/>
                </a:solidFill>
              </a:rPr>
              <a:t>+</a:t>
            </a:r>
          </a:p>
        </p:txBody>
      </p:sp>
      <p:sp>
        <p:nvSpPr>
          <p:cNvPr id="9"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10" name="Rectangle 10"/>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zh-TW" altLang="en-US" smtClean="0"/>
              <a:t>按一下以編輯母片標題樣式</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zh-TW" altLang="en-US" noProof="0" smtClean="0"/>
              <a:t>將圖片拖曳至版面配置區或按一下圖示以新增</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zh-TW" altLang="en-US" noProof="0" smtClean="0"/>
              <a:t>將圖片拖曳至版面配置區或按一下圖示以新增</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zh-TW" altLang="en-US" noProof="0" smtClean="0"/>
              <a:t>將圖片拖曳至版面配置區或按一下圖示以新增</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smtClean="0">
                <a:solidFill>
                  <a:schemeClr val="bg1"/>
                </a:solidFill>
              </a:defRPr>
            </a:lvl1pPr>
          </a:lstStyle>
          <a:p>
            <a:pPr>
              <a:defRPr/>
            </a:pPr>
            <a:r>
              <a:rPr lang="en-US" altLang="zh-TW"/>
              <a:t>2015/7/25</a:t>
            </a:r>
            <a:endParaRPr lang="zh-TW" alt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zh-TW" altLang="en-US"/>
          </a:p>
        </p:txBody>
      </p:sp>
      <p:sp>
        <p:nvSpPr>
          <p:cNvPr id="16" name="Slide Number Placeholder 6"/>
          <p:cNvSpPr>
            <a:spLocks noGrp="1"/>
          </p:cNvSpPr>
          <p:nvPr>
            <p:ph type="sldNum" sz="quarter" idx="18"/>
          </p:nvPr>
        </p:nvSpPr>
        <p:spPr/>
        <p:txBody>
          <a:bodyPr/>
          <a:lstStyle>
            <a:lvl1pPr>
              <a:defRPr/>
            </a:lvl1pPr>
          </a:lstStyle>
          <a:p>
            <a:pPr>
              <a:defRPr/>
            </a:pPr>
            <a:fld id="{38BC587A-3671-E34A-B571-E37893F1FAE7}" type="slidenum">
              <a:rPr lang="zh-TW" altLang="en-US"/>
              <a:pPr>
                <a:defRPr/>
              </a:pPr>
              <a:t>‹#›</a:t>
            </a:fld>
            <a:endParaRPr lang="zh-TW" altLang="en-US"/>
          </a:p>
        </p:txBody>
      </p:sp>
    </p:spTree>
    <p:extLst>
      <p:ext uri="{BB962C8B-B14F-4D97-AF65-F5344CB8AC3E}">
        <p14:creationId xmlns:p14="http://schemas.microsoft.com/office/powerpoint/2010/main" val="150885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張含標題圖片，Alt。">
    <p:spTree>
      <p:nvGrpSpPr>
        <p:cNvPr id="1" name=""/>
        <p:cNvGrpSpPr/>
        <p:nvPr/>
      </p:nvGrpSpPr>
      <p:grpSpPr>
        <a:xfrm>
          <a:off x="0" y="0"/>
          <a:ext cx="0" cy="0"/>
          <a:chOff x="0" y="0"/>
          <a:chExt cx="0" cy="0"/>
        </a:xfrm>
      </p:grpSpPr>
      <p:sp>
        <p:nvSpPr>
          <p:cNvPr id="7"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TextBox 9"/>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b="1">
                <a:solidFill>
                  <a:srgbClr val="B870B8"/>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zh-TW" altLang="en-US" smtClean="0"/>
              <a:t>按一下以編輯母片標題樣式</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將圖片拖曳至版面配置區或按一下圖示以新增</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zh-TW" altLang="en-US" noProof="0" smtClean="0"/>
              <a:t>將圖片拖曳至版面配置區或按一下圖示以新增</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zh-TW" altLang="en-US" noProof="0" smtClean="0"/>
              <a:t>將圖片拖曳至版面配置區或按一下圖示以新增</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r>
              <a:rPr lang="en-US" altLang="zh-TW"/>
              <a:t>2015/7/25</a:t>
            </a:r>
            <a:endParaRPr lang="zh-TW" alt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zh-TW" altLang="en-US"/>
          </a:p>
        </p:txBody>
      </p:sp>
      <p:sp>
        <p:nvSpPr>
          <p:cNvPr id="11" name="Slide Number Placeholder 6"/>
          <p:cNvSpPr>
            <a:spLocks noGrp="1"/>
          </p:cNvSpPr>
          <p:nvPr>
            <p:ph type="sldNum" sz="quarter" idx="17"/>
          </p:nvPr>
        </p:nvSpPr>
        <p:spPr/>
        <p:txBody>
          <a:bodyPr/>
          <a:lstStyle>
            <a:lvl1pPr>
              <a:defRPr/>
            </a:lvl1pPr>
          </a:lstStyle>
          <a:p>
            <a:pPr>
              <a:defRPr/>
            </a:pPr>
            <a:fld id="{774608F1-6019-FE42-B327-317D217D1F42}" type="slidenum">
              <a:rPr lang="zh-TW" altLang="en-US"/>
              <a:pPr>
                <a:defRPr/>
              </a:pPr>
              <a:t>‹#›</a:t>
            </a:fld>
            <a:endParaRPr lang="zh-TW" altLang="en-US"/>
          </a:p>
        </p:txBody>
      </p:sp>
    </p:spTree>
    <p:extLst>
      <p:ext uri="{BB962C8B-B14F-4D97-AF65-F5344CB8AC3E}">
        <p14:creationId xmlns:p14="http://schemas.microsoft.com/office/powerpoint/2010/main" val="1186314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標題及直排文字">
    <p:spTree>
      <p:nvGrpSpPr>
        <p:cNvPr id="1" name=""/>
        <p:cNvGrpSpPr/>
        <p:nvPr/>
      </p:nvGrpSpPr>
      <p:grpSpPr>
        <a:xfrm>
          <a:off x="0" y="0"/>
          <a:ext cx="0" cy="0"/>
          <a:chOff x="0" y="0"/>
          <a:chExt cx="0" cy="0"/>
        </a:xfrm>
      </p:grpSpPr>
      <p:sp>
        <p:nvSpPr>
          <p:cNvPr id="4"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6" name="Date Placeholder 3"/>
          <p:cNvSpPr>
            <a:spLocks noGrp="1"/>
          </p:cNvSpPr>
          <p:nvPr>
            <p:ph type="dt" sz="half" idx="10"/>
          </p:nvPr>
        </p:nvSpPr>
        <p:spPr/>
        <p:txBody>
          <a:bodyPr/>
          <a:lstStyle>
            <a:lvl1pPr>
              <a:defRPr/>
            </a:lvl1pPr>
          </a:lstStyle>
          <a:p>
            <a:pPr>
              <a:defRPr/>
            </a:pPr>
            <a:r>
              <a:rPr lang="en-US" altLang="zh-TW"/>
              <a:t>2015/7/25</a:t>
            </a:r>
            <a:endParaRPr lang="zh-TW" altLang="en-US"/>
          </a:p>
        </p:txBody>
      </p:sp>
      <p:sp>
        <p:nvSpPr>
          <p:cNvPr id="7" name="Footer Placeholder 4"/>
          <p:cNvSpPr>
            <a:spLocks noGrp="1"/>
          </p:cNvSpPr>
          <p:nvPr>
            <p:ph type="ftr" sz="quarter" idx="11"/>
          </p:nvPr>
        </p:nvSpPr>
        <p:spPr/>
        <p:txBody>
          <a:bodyPr/>
          <a:lstStyle>
            <a:lvl1pPr>
              <a:defRPr/>
            </a:lvl1pPr>
          </a:lstStyle>
          <a:p>
            <a:pPr>
              <a:defRPr/>
            </a:pPr>
            <a:endParaRPr lang="zh-TW" altLang="en-US"/>
          </a:p>
        </p:txBody>
      </p:sp>
      <p:sp>
        <p:nvSpPr>
          <p:cNvPr id="8" name="Slide Number Placeholder 5"/>
          <p:cNvSpPr>
            <a:spLocks noGrp="1"/>
          </p:cNvSpPr>
          <p:nvPr>
            <p:ph type="sldNum" sz="quarter" idx="12"/>
          </p:nvPr>
        </p:nvSpPr>
        <p:spPr/>
        <p:txBody>
          <a:bodyPr/>
          <a:lstStyle>
            <a:lvl1pPr>
              <a:defRPr/>
            </a:lvl1pPr>
          </a:lstStyle>
          <a:p>
            <a:pPr>
              <a:defRPr/>
            </a:pPr>
            <a:fld id="{174780AA-C2C0-0D4A-9E75-1FD9837C2440}" type="slidenum">
              <a:rPr lang="zh-TW" altLang="en-US"/>
              <a:pPr>
                <a:defRPr/>
              </a:pPr>
              <a:t>‹#›</a:t>
            </a:fld>
            <a:endParaRPr lang="zh-TW" altLang="en-US"/>
          </a:p>
        </p:txBody>
      </p:sp>
    </p:spTree>
    <p:extLst>
      <p:ext uri="{BB962C8B-B14F-4D97-AF65-F5344CB8AC3E}">
        <p14:creationId xmlns:p14="http://schemas.microsoft.com/office/powerpoint/2010/main" val="281518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4"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6" name="Rectangle 9"/>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7" name="Date Placeholder 3"/>
          <p:cNvSpPr>
            <a:spLocks noGrp="1"/>
          </p:cNvSpPr>
          <p:nvPr>
            <p:ph type="dt" sz="half" idx="10"/>
          </p:nvPr>
        </p:nvSpPr>
        <p:spPr/>
        <p:txBody>
          <a:bodyPr/>
          <a:lstStyle>
            <a:lvl1pPr>
              <a:defRPr/>
            </a:lvl1pPr>
          </a:lstStyle>
          <a:p>
            <a:pPr>
              <a:defRPr/>
            </a:pPr>
            <a:r>
              <a:rPr lang="en-US" altLang="zh-TW"/>
              <a:t>2015/7/25</a:t>
            </a:r>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95163D34-7BAC-1742-9A83-7D93D047F6BC}" type="slidenum">
              <a:rPr lang="zh-TW" altLang="en-US"/>
              <a:pPr>
                <a:defRPr/>
              </a:pPr>
              <a:t>‹#›</a:t>
            </a:fld>
            <a:endParaRPr lang="zh-TW" altLang="en-US"/>
          </a:p>
        </p:txBody>
      </p:sp>
    </p:spTree>
    <p:extLst>
      <p:ext uri="{BB962C8B-B14F-4D97-AF65-F5344CB8AC3E}">
        <p14:creationId xmlns:p14="http://schemas.microsoft.com/office/powerpoint/2010/main" val="3454240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直排標題及文字">
    <p:spTree>
      <p:nvGrpSpPr>
        <p:cNvPr id="1" name=""/>
        <p:cNvGrpSpPr/>
        <p:nvPr/>
      </p:nvGrpSpPr>
      <p:grpSpPr>
        <a:xfrm>
          <a:off x="0" y="0"/>
          <a:ext cx="0" cy="0"/>
          <a:chOff x="0" y="0"/>
          <a:chExt cx="0" cy="0"/>
        </a:xfrm>
      </p:grpSpPr>
      <p:sp>
        <p:nvSpPr>
          <p:cNvPr id="4" name="Rectangle 9"/>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TextBox 8"/>
          <p:cNvSpPr txBox="1">
            <a:spLocks noChangeArrowheads="1"/>
          </p:cNvSpPr>
          <p:nvPr/>
        </p:nvSpPr>
        <p:spPr bwMode="auto">
          <a:xfrm rot="16200000">
            <a:off x="8593932" y="561181"/>
            <a:ext cx="26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6" name="Date Placeholder 3"/>
          <p:cNvSpPr>
            <a:spLocks noGrp="1"/>
          </p:cNvSpPr>
          <p:nvPr>
            <p:ph type="dt" sz="half" idx="10"/>
          </p:nvPr>
        </p:nvSpPr>
        <p:spPr/>
        <p:txBody>
          <a:bodyPr/>
          <a:lstStyle>
            <a:lvl1pPr>
              <a:defRPr/>
            </a:lvl1pPr>
          </a:lstStyle>
          <a:p>
            <a:pPr>
              <a:defRPr/>
            </a:pPr>
            <a:r>
              <a:rPr lang="en-US" altLang="zh-TW"/>
              <a:t>2015/7/25</a:t>
            </a:r>
            <a:endParaRPr lang="zh-TW" altLang="en-US"/>
          </a:p>
        </p:txBody>
      </p:sp>
      <p:sp>
        <p:nvSpPr>
          <p:cNvPr id="7" name="Footer Placeholder 4"/>
          <p:cNvSpPr>
            <a:spLocks noGrp="1"/>
          </p:cNvSpPr>
          <p:nvPr>
            <p:ph type="ftr" sz="quarter" idx="11"/>
          </p:nvPr>
        </p:nvSpPr>
        <p:spPr/>
        <p:txBody>
          <a:bodyPr/>
          <a:lstStyle>
            <a:lvl1pPr>
              <a:defRPr/>
            </a:lvl1pPr>
          </a:lstStyle>
          <a:p>
            <a:pPr>
              <a:defRPr/>
            </a:pPr>
            <a:endParaRPr lang="zh-TW" altLang="en-US"/>
          </a:p>
        </p:txBody>
      </p:sp>
      <p:sp>
        <p:nvSpPr>
          <p:cNvPr id="8" name="Slide Number Placeholder 5"/>
          <p:cNvSpPr>
            <a:spLocks noGrp="1"/>
          </p:cNvSpPr>
          <p:nvPr>
            <p:ph type="sldNum" sz="quarter" idx="12"/>
          </p:nvPr>
        </p:nvSpPr>
        <p:spPr/>
        <p:txBody>
          <a:bodyPr/>
          <a:lstStyle>
            <a:lvl1pPr>
              <a:defRPr/>
            </a:lvl1pPr>
          </a:lstStyle>
          <a:p>
            <a:pPr>
              <a:defRPr/>
            </a:pPr>
            <a:fld id="{ED450F46-C039-ED45-AEE6-41A26B86BB37}" type="slidenum">
              <a:rPr lang="zh-TW" altLang="en-US"/>
              <a:pPr>
                <a:defRPr/>
              </a:pPr>
              <a:t>‹#›</a:t>
            </a:fld>
            <a:endParaRPr lang="zh-TW" altLang="en-US"/>
          </a:p>
        </p:txBody>
      </p:sp>
    </p:spTree>
    <p:extLst>
      <p:ext uri="{BB962C8B-B14F-4D97-AF65-F5344CB8AC3E}">
        <p14:creationId xmlns:p14="http://schemas.microsoft.com/office/powerpoint/2010/main" val="75227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標題和物件，Alt。">
    <p:spTree>
      <p:nvGrpSpPr>
        <p:cNvPr id="1" name=""/>
        <p:cNvGrpSpPr/>
        <p:nvPr/>
      </p:nvGrpSpPr>
      <p:grpSpPr>
        <a:xfrm>
          <a:off x="0" y="0"/>
          <a:ext cx="0" cy="0"/>
          <a:chOff x="0" y="0"/>
          <a:chExt cx="0" cy="0"/>
        </a:xfrm>
      </p:grpSpPr>
      <p:sp>
        <p:nvSpPr>
          <p:cNvPr id="5"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2" name="Title 1"/>
          <p:cNvSpPr>
            <a:spLocks noGrp="1"/>
          </p:cNvSpPr>
          <p:nvPr>
            <p:ph type="title"/>
          </p:nvPr>
        </p:nvSpPr>
        <p:spPr>
          <a:xfrm>
            <a:off x="498474" y="134471"/>
            <a:ext cx="7556313" cy="995082"/>
          </a:xfrm>
        </p:spPr>
        <p:txBody>
          <a:bodyPr anchor="b"/>
          <a:lstStyle/>
          <a:p>
            <a:r>
              <a:rPr lang="zh-TW" altLang="en-US" smtClean="0"/>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Date Placeholder 3"/>
          <p:cNvSpPr>
            <a:spLocks noGrp="1"/>
          </p:cNvSpPr>
          <p:nvPr>
            <p:ph type="dt" sz="half" idx="10"/>
          </p:nvPr>
        </p:nvSpPr>
        <p:spPr/>
        <p:txBody>
          <a:bodyPr/>
          <a:lstStyle>
            <a:lvl1pPr>
              <a:defRPr/>
            </a:lvl1pPr>
          </a:lstStyle>
          <a:p>
            <a:pPr>
              <a:defRPr/>
            </a:pPr>
            <a:r>
              <a:rPr lang="en-US" altLang="zh-TW"/>
              <a:t>2015/7/25</a:t>
            </a:r>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18766B02-AAF6-DE4B-B6C7-B7EE35241872}" type="slidenum">
              <a:rPr lang="zh-TW" altLang="en-US"/>
              <a:pPr>
                <a:defRPr/>
              </a:pPr>
              <a:t>‹#›</a:t>
            </a:fld>
            <a:endParaRPr lang="zh-TW" altLang="en-US"/>
          </a:p>
        </p:txBody>
      </p:sp>
    </p:spTree>
    <p:extLst>
      <p:ext uri="{BB962C8B-B14F-4D97-AF65-F5344CB8AC3E}">
        <p14:creationId xmlns:p14="http://schemas.microsoft.com/office/powerpoint/2010/main" val="148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標題投影片含 2 張圖片">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9"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10" name="TextBox 14"/>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5400" b="1">
                <a:solidFill>
                  <a:srgbClr val="B870B8"/>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zh-TW" altLang="en-US" smtClean="0"/>
              <a:t>按一下以編輯母片標題樣式</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 </a:t>
            </a:r>
            <a:r>
              <a:rPr lang="zh-TW" altLang="en-US" smtClean="0"/>
              <a:t>按一下以編輯母片子標題樣式</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zh-TW" altLang="en-US" noProof="0" smtClean="0"/>
              <a:t>將圖片拖曳至版面配置區或按一下圖示以新增</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zh-TW" altLang="en-US" noProof="0" smtClean="0"/>
              <a:t>將圖片拖曳至版面配置區或按一下圖示以新增</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1" name="Date Placeholder 3"/>
          <p:cNvSpPr>
            <a:spLocks noGrp="1"/>
          </p:cNvSpPr>
          <p:nvPr>
            <p:ph type="dt" sz="half" idx="14"/>
          </p:nvPr>
        </p:nvSpPr>
        <p:spPr>
          <a:xfrm>
            <a:off x="4800600" y="6426200"/>
            <a:ext cx="1231900" cy="365125"/>
          </a:xfrm>
        </p:spPr>
        <p:txBody>
          <a:bodyPr/>
          <a:lstStyle>
            <a:lvl1pPr algn="l">
              <a:defRPr smtClean="0"/>
            </a:lvl1pPr>
          </a:lstStyle>
          <a:p>
            <a:pPr>
              <a:defRPr/>
            </a:pPr>
            <a:r>
              <a:rPr lang="en-US" altLang="zh-TW"/>
              <a:t>2015/7/25</a:t>
            </a:r>
            <a:endParaRPr lang="zh-TW" alt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zh-TW" altLang="en-US"/>
          </a:p>
        </p:txBody>
      </p:sp>
    </p:spTree>
    <p:extLst>
      <p:ext uri="{BB962C8B-B14F-4D97-AF65-F5344CB8AC3E}">
        <p14:creationId xmlns:p14="http://schemas.microsoft.com/office/powerpoint/2010/main" val="353877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4" name="Rectangle 6"/>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TextBox 7"/>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4000" b="1">
                <a:solidFill>
                  <a:srgbClr val="B870B8"/>
                </a:solidFill>
              </a:rPr>
              <a:t>+</a:t>
            </a:r>
          </a:p>
        </p:txBody>
      </p:sp>
      <p:sp>
        <p:nvSpPr>
          <p:cNvPr id="6"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zh-TW" altLang="en-US" smtClean="0"/>
              <a:t>按一下以編輯母片標題樣式</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3"/>
          <p:cNvSpPr>
            <a:spLocks noGrp="1"/>
          </p:cNvSpPr>
          <p:nvPr>
            <p:ph type="dt" sz="half" idx="10"/>
          </p:nvPr>
        </p:nvSpPr>
        <p:spPr>
          <a:xfrm>
            <a:off x="658813" y="6248400"/>
            <a:ext cx="1474787" cy="365125"/>
          </a:xfrm>
        </p:spPr>
        <p:txBody>
          <a:bodyPr/>
          <a:lstStyle>
            <a:lvl1pPr algn="l">
              <a:defRPr smtClean="0">
                <a:solidFill>
                  <a:schemeClr val="bg1"/>
                </a:solidFill>
              </a:defRPr>
            </a:lvl1pPr>
          </a:lstStyle>
          <a:p>
            <a:pPr>
              <a:defRPr/>
            </a:pPr>
            <a:r>
              <a:rPr lang="en-US" altLang="zh-TW"/>
              <a:t>2015/7/25</a:t>
            </a:r>
            <a:endParaRPr lang="zh-TW" alt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zh-TW" altLang="en-US"/>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C03C31BD-2C94-F144-9204-69A99A23845F}" type="slidenum">
              <a:rPr lang="zh-TW" altLang="en-US"/>
              <a:pPr>
                <a:defRPr/>
              </a:pPr>
              <a:t>‹#›</a:t>
            </a:fld>
            <a:endParaRPr lang="zh-TW" altLang="en-US"/>
          </a:p>
        </p:txBody>
      </p:sp>
    </p:spTree>
    <p:extLst>
      <p:ext uri="{BB962C8B-B14F-4D97-AF65-F5344CB8AC3E}">
        <p14:creationId xmlns:p14="http://schemas.microsoft.com/office/powerpoint/2010/main" val="347683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5" name="Rectangle 10"/>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6" name="Rectangle 11"/>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8" name="Date Placeholder 4"/>
          <p:cNvSpPr>
            <a:spLocks noGrp="1"/>
          </p:cNvSpPr>
          <p:nvPr>
            <p:ph type="dt" sz="half" idx="10"/>
          </p:nvPr>
        </p:nvSpPr>
        <p:spPr/>
        <p:txBody>
          <a:bodyPr/>
          <a:lstStyle>
            <a:lvl1pPr>
              <a:defRPr/>
            </a:lvl1pPr>
          </a:lstStyle>
          <a:p>
            <a:pPr>
              <a:defRPr/>
            </a:pPr>
            <a:r>
              <a:rPr lang="en-US" altLang="zh-TW"/>
              <a:t>2015/7/25</a:t>
            </a:r>
            <a:endParaRPr lang="zh-TW" altLang="en-US"/>
          </a:p>
        </p:txBody>
      </p:sp>
      <p:sp>
        <p:nvSpPr>
          <p:cNvPr id="9" name="Footer Placeholder 5"/>
          <p:cNvSpPr>
            <a:spLocks noGrp="1"/>
          </p:cNvSpPr>
          <p:nvPr>
            <p:ph type="ftr" sz="quarter" idx="11"/>
          </p:nvPr>
        </p:nvSpPr>
        <p:spPr/>
        <p:txBody>
          <a:bodyPr/>
          <a:lstStyle>
            <a:lvl1pPr>
              <a:defRPr/>
            </a:lvl1pPr>
          </a:lstStyle>
          <a:p>
            <a:pPr>
              <a:defRPr/>
            </a:pPr>
            <a:endParaRPr lang="zh-TW" altLang="en-US"/>
          </a:p>
        </p:txBody>
      </p:sp>
      <p:sp>
        <p:nvSpPr>
          <p:cNvPr id="10" name="Slide Number Placeholder 6"/>
          <p:cNvSpPr>
            <a:spLocks noGrp="1"/>
          </p:cNvSpPr>
          <p:nvPr>
            <p:ph type="sldNum" sz="quarter" idx="12"/>
          </p:nvPr>
        </p:nvSpPr>
        <p:spPr/>
        <p:txBody>
          <a:bodyPr/>
          <a:lstStyle>
            <a:lvl1pPr>
              <a:defRPr/>
            </a:lvl1pPr>
          </a:lstStyle>
          <a:p>
            <a:pPr>
              <a:defRPr/>
            </a:pPr>
            <a:fld id="{1CF8BB0B-6A61-BD42-95F0-E9249E16C17A}" type="slidenum">
              <a:rPr lang="zh-TW" altLang="en-US"/>
              <a:pPr>
                <a:defRPr/>
              </a:pPr>
              <a:t>‹#›</a:t>
            </a:fld>
            <a:endParaRPr lang="zh-TW" altLang="en-US"/>
          </a:p>
        </p:txBody>
      </p:sp>
    </p:spTree>
    <p:extLst>
      <p:ext uri="{BB962C8B-B14F-4D97-AF65-F5344CB8AC3E}">
        <p14:creationId xmlns:p14="http://schemas.microsoft.com/office/powerpoint/2010/main" val="73288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7" name="Rectangle 9"/>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TextBox 11"/>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2" name="Title 1"/>
          <p:cNvSpPr>
            <a:spLocks noGrp="1"/>
          </p:cNvSpPr>
          <p:nvPr>
            <p:ph type="title"/>
          </p:nvPr>
        </p:nvSpPr>
        <p:spPr/>
        <p:txBody>
          <a:bodyPr/>
          <a:lstStyle>
            <a:lvl1pPr>
              <a:defRPr/>
            </a:lvl1pPr>
          </a:lstStyle>
          <a:p>
            <a:r>
              <a:rPr lang="zh-TW" altLang="en-US" smtClean="0"/>
              <a:t>按一下以編輯母片標題樣式</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9" name="Date Placeholder 6"/>
          <p:cNvSpPr>
            <a:spLocks noGrp="1"/>
          </p:cNvSpPr>
          <p:nvPr>
            <p:ph type="dt" sz="half" idx="10"/>
          </p:nvPr>
        </p:nvSpPr>
        <p:spPr/>
        <p:txBody>
          <a:bodyPr/>
          <a:lstStyle>
            <a:lvl1pPr>
              <a:defRPr/>
            </a:lvl1pPr>
          </a:lstStyle>
          <a:p>
            <a:pPr>
              <a:defRPr/>
            </a:pPr>
            <a:r>
              <a:rPr lang="en-US" altLang="zh-TW"/>
              <a:t>2015/7/25</a:t>
            </a:r>
            <a:endParaRPr lang="zh-TW" altLang="en-US"/>
          </a:p>
        </p:txBody>
      </p:sp>
      <p:sp>
        <p:nvSpPr>
          <p:cNvPr id="10"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8"/>
          <p:cNvSpPr>
            <a:spLocks noGrp="1"/>
          </p:cNvSpPr>
          <p:nvPr>
            <p:ph type="sldNum" sz="quarter" idx="12"/>
          </p:nvPr>
        </p:nvSpPr>
        <p:spPr/>
        <p:txBody>
          <a:bodyPr/>
          <a:lstStyle>
            <a:lvl1pPr>
              <a:defRPr/>
            </a:lvl1pPr>
          </a:lstStyle>
          <a:p>
            <a:pPr>
              <a:defRPr/>
            </a:pPr>
            <a:fld id="{90ECF0E3-A312-6C4C-BCDA-1D0FFCCA8693}" type="slidenum">
              <a:rPr lang="zh-TW" altLang="en-US"/>
              <a:pPr>
                <a:defRPr/>
              </a:pPr>
              <a:t>‹#›</a:t>
            </a:fld>
            <a:endParaRPr lang="zh-TW" altLang="en-US"/>
          </a:p>
        </p:txBody>
      </p:sp>
    </p:spTree>
    <p:extLst>
      <p:ext uri="{BB962C8B-B14F-4D97-AF65-F5344CB8AC3E}">
        <p14:creationId xmlns:p14="http://schemas.microsoft.com/office/powerpoint/2010/main" val="239126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兩項物件，上及下">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6" name="Rectangle 1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7" name="Date Placeholder 4"/>
          <p:cNvSpPr>
            <a:spLocks noGrp="1"/>
          </p:cNvSpPr>
          <p:nvPr>
            <p:ph type="dt" sz="half" idx="15"/>
          </p:nvPr>
        </p:nvSpPr>
        <p:spPr/>
        <p:txBody>
          <a:bodyPr/>
          <a:lstStyle>
            <a:lvl1pPr>
              <a:defRPr/>
            </a:lvl1pPr>
          </a:lstStyle>
          <a:p>
            <a:pPr>
              <a:defRPr/>
            </a:pPr>
            <a:r>
              <a:rPr lang="en-US" altLang="zh-TW"/>
              <a:t>2015/7/25</a:t>
            </a:r>
            <a:endParaRPr lang="zh-TW" altLang="en-US"/>
          </a:p>
        </p:txBody>
      </p:sp>
      <p:sp>
        <p:nvSpPr>
          <p:cNvPr id="8" name="Footer Placeholder 5"/>
          <p:cNvSpPr>
            <a:spLocks noGrp="1"/>
          </p:cNvSpPr>
          <p:nvPr>
            <p:ph type="ftr" sz="quarter" idx="16"/>
          </p:nvPr>
        </p:nvSpPr>
        <p:spPr/>
        <p:txBody>
          <a:bodyPr/>
          <a:lstStyle>
            <a:lvl1pPr>
              <a:defRPr/>
            </a:lvl1pPr>
          </a:lstStyle>
          <a:p>
            <a:pPr>
              <a:defRPr/>
            </a:pPr>
            <a:endParaRPr lang="zh-TW" altLang="en-US"/>
          </a:p>
        </p:txBody>
      </p:sp>
      <p:sp>
        <p:nvSpPr>
          <p:cNvPr id="9" name="Slide Number Placeholder 6"/>
          <p:cNvSpPr>
            <a:spLocks noGrp="1"/>
          </p:cNvSpPr>
          <p:nvPr>
            <p:ph type="sldNum" sz="quarter" idx="17"/>
          </p:nvPr>
        </p:nvSpPr>
        <p:spPr/>
        <p:txBody>
          <a:bodyPr/>
          <a:lstStyle>
            <a:lvl1pPr>
              <a:defRPr/>
            </a:lvl1pPr>
          </a:lstStyle>
          <a:p>
            <a:pPr>
              <a:defRPr/>
            </a:pPr>
            <a:fld id="{6C244BFB-8F67-8D43-ACCB-991C89582D54}" type="slidenum">
              <a:rPr lang="zh-TW" altLang="en-US"/>
              <a:pPr>
                <a:defRPr/>
              </a:pPr>
              <a:t>‹#›</a:t>
            </a:fld>
            <a:endParaRPr lang="zh-TW" altLang="en-US"/>
          </a:p>
        </p:txBody>
      </p:sp>
    </p:spTree>
    <p:extLst>
      <p:ext uri="{BB962C8B-B14F-4D97-AF65-F5344CB8AC3E}">
        <p14:creationId xmlns:p14="http://schemas.microsoft.com/office/powerpoint/2010/main" val="276321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項物件">
    <p:spTree>
      <p:nvGrpSpPr>
        <p:cNvPr id="1" name=""/>
        <p:cNvGrpSpPr/>
        <p:nvPr/>
      </p:nvGrpSpPr>
      <p:grpSpPr>
        <a:xfrm>
          <a:off x="0" y="0"/>
          <a:ext cx="0" cy="0"/>
          <a:chOff x="0" y="0"/>
          <a:chExt cx="0" cy="0"/>
        </a:xfrm>
      </p:grpSpPr>
      <p:sp>
        <p:nvSpPr>
          <p:cNvPr id="6"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TextBox 9"/>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3600" b="1">
                <a:solidFill>
                  <a:srgbClr val="B870B8"/>
                </a:solidFill>
              </a:rPr>
              <a:t>+</a:t>
            </a:r>
          </a:p>
        </p:txBody>
      </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8" name="Date Placeholder 4"/>
          <p:cNvSpPr>
            <a:spLocks noGrp="1"/>
          </p:cNvSpPr>
          <p:nvPr>
            <p:ph type="dt" sz="half" idx="17"/>
          </p:nvPr>
        </p:nvSpPr>
        <p:spPr/>
        <p:txBody>
          <a:bodyPr/>
          <a:lstStyle>
            <a:lvl1pPr>
              <a:defRPr/>
            </a:lvl1pPr>
          </a:lstStyle>
          <a:p>
            <a:pPr>
              <a:defRPr/>
            </a:pPr>
            <a:r>
              <a:rPr lang="en-US" altLang="zh-TW"/>
              <a:t>2015/7/25</a:t>
            </a:r>
            <a:endParaRPr lang="zh-TW" altLang="en-US"/>
          </a:p>
        </p:txBody>
      </p:sp>
      <p:sp>
        <p:nvSpPr>
          <p:cNvPr id="9" name="Footer Placeholder 5"/>
          <p:cNvSpPr>
            <a:spLocks noGrp="1"/>
          </p:cNvSpPr>
          <p:nvPr>
            <p:ph type="ftr" sz="quarter" idx="18"/>
          </p:nvPr>
        </p:nvSpPr>
        <p:spPr/>
        <p:txBody>
          <a:bodyPr/>
          <a:lstStyle>
            <a:lvl1pPr>
              <a:defRPr/>
            </a:lvl1pPr>
          </a:lstStyle>
          <a:p>
            <a:pPr>
              <a:defRPr/>
            </a:pPr>
            <a:endParaRPr lang="zh-TW" altLang="en-US"/>
          </a:p>
        </p:txBody>
      </p:sp>
      <p:sp>
        <p:nvSpPr>
          <p:cNvPr id="10" name="Slide Number Placeholder 6"/>
          <p:cNvSpPr>
            <a:spLocks noGrp="1"/>
          </p:cNvSpPr>
          <p:nvPr>
            <p:ph type="sldNum" sz="quarter" idx="19"/>
          </p:nvPr>
        </p:nvSpPr>
        <p:spPr/>
        <p:txBody>
          <a:bodyPr/>
          <a:lstStyle>
            <a:lvl1pPr>
              <a:defRPr/>
            </a:lvl1pPr>
          </a:lstStyle>
          <a:p>
            <a:pPr>
              <a:defRPr/>
            </a:pPr>
            <a:fld id="{110878C0-9E78-8940-83D4-889923816745}" type="slidenum">
              <a:rPr lang="zh-TW" altLang="en-US"/>
              <a:pPr>
                <a:defRPr/>
              </a:pPr>
              <a:t>‹#›</a:t>
            </a:fld>
            <a:endParaRPr lang="zh-TW" altLang="en-US"/>
          </a:p>
        </p:txBody>
      </p:sp>
    </p:spTree>
    <p:extLst>
      <p:ext uri="{BB962C8B-B14F-4D97-AF65-F5344CB8AC3E}">
        <p14:creationId xmlns:p14="http://schemas.microsoft.com/office/powerpoint/2010/main" val="313207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a:defRPr sz="1100" smtClean="0">
                <a:solidFill>
                  <a:schemeClr val="tx1">
                    <a:lumMod val="65000"/>
                    <a:lumOff val="35000"/>
                  </a:schemeClr>
                </a:solidFill>
                <a:ea typeface="新細明體" charset="-120"/>
                <a:cs typeface="+mn-cs"/>
              </a:defRPr>
            </a:lvl1pPr>
          </a:lstStyle>
          <a:p>
            <a:pPr>
              <a:defRPr/>
            </a:pPr>
            <a:r>
              <a:rPr lang="en-US" altLang="zh-TW"/>
              <a:t>2015/7/25</a:t>
            </a:r>
            <a:endParaRPr lang="zh-TW" alt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a:defRPr sz="1100">
                <a:solidFill>
                  <a:schemeClr val="tx1">
                    <a:lumMod val="65000"/>
                    <a:lumOff val="35000"/>
                  </a:schemeClr>
                </a:solidFill>
                <a:ea typeface="新細明體" charset="-120"/>
                <a:cs typeface="+mn-cs"/>
              </a:defRPr>
            </a:lvl1pPr>
          </a:lstStyle>
          <a:p>
            <a:pPr>
              <a:defRPr/>
            </a:pPr>
            <a:endParaRPr lang="zh-TW" alt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a:defRPr sz="1400" smtClean="0">
                <a:solidFill>
                  <a:schemeClr val="bg1"/>
                </a:solidFill>
                <a:ea typeface="新細明體" charset="-120"/>
                <a:cs typeface="+mn-cs"/>
              </a:defRPr>
            </a:lvl1pPr>
          </a:lstStyle>
          <a:p>
            <a:pPr>
              <a:defRPr/>
            </a:pPr>
            <a:fld id="{F1D07837-69B5-4049-BC3A-4DBFBCD41C0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Lst>
  <p:hf hdr="0" ftr="0"/>
  <p:txStyles>
    <p:titleStyle>
      <a:lvl1pPr algn="l" rtl="0" fontAlgn="base">
        <a:spcBef>
          <a:spcPct val="0"/>
        </a:spcBef>
        <a:spcAft>
          <a:spcPct val="0"/>
        </a:spcAft>
        <a:defRPr kumimoji="1" sz="3600" kern="1200">
          <a:solidFill>
            <a:schemeClr val="accent1"/>
          </a:solidFill>
          <a:latin typeface="Kaiti TC Bold"/>
          <a:ea typeface="Kaiti TC Bold" charset="0"/>
          <a:cs typeface="Kaiti TC Bold"/>
        </a:defRPr>
      </a:lvl1pPr>
      <a:lvl2pPr algn="l" rtl="0" fontAlgn="base">
        <a:spcBef>
          <a:spcPct val="0"/>
        </a:spcBef>
        <a:spcAft>
          <a:spcPct val="0"/>
        </a:spcAft>
        <a:defRPr kumimoji="1" sz="3600">
          <a:solidFill>
            <a:schemeClr val="accent1"/>
          </a:solidFill>
          <a:latin typeface="Kaiti TC Bold" charset="0"/>
          <a:ea typeface="Kaiti TC Bold" charset="0"/>
          <a:cs typeface="Kaiti TC Bold" charset="0"/>
        </a:defRPr>
      </a:lvl2pPr>
      <a:lvl3pPr algn="l" rtl="0" fontAlgn="base">
        <a:spcBef>
          <a:spcPct val="0"/>
        </a:spcBef>
        <a:spcAft>
          <a:spcPct val="0"/>
        </a:spcAft>
        <a:defRPr kumimoji="1" sz="3600">
          <a:solidFill>
            <a:schemeClr val="accent1"/>
          </a:solidFill>
          <a:latin typeface="Kaiti TC Bold" charset="0"/>
          <a:ea typeface="Kaiti TC Bold" charset="0"/>
          <a:cs typeface="Kaiti TC Bold" charset="0"/>
        </a:defRPr>
      </a:lvl3pPr>
      <a:lvl4pPr algn="l" rtl="0" fontAlgn="base">
        <a:spcBef>
          <a:spcPct val="0"/>
        </a:spcBef>
        <a:spcAft>
          <a:spcPct val="0"/>
        </a:spcAft>
        <a:defRPr kumimoji="1" sz="3600">
          <a:solidFill>
            <a:schemeClr val="accent1"/>
          </a:solidFill>
          <a:latin typeface="Kaiti TC Bold" charset="0"/>
          <a:ea typeface="Kaiti TC Bold" charset="0"/>
          <a:cs typeface="Kaiti TC Bold" charset="0"/>
        </a:defRPr>
      </a:lvl4pPr>
      <a:lvl5pPr algn="l" rtl="0" fontAlgn="base">
        <a:spcBef>
          <a:spcPct val="0"/>
        </a:spcBef>
        <a:spcAft>
          <a:spcPct val="0"/>
        </a:spcAft>
        <a:defRPr kumimoji="1" sz="3600">
          <a:solidFill>
            <a:schemeClr val="accent1"/>
          </a:solidFill>
          <a:latin typeface="Kaiti TC Bold" charset="0"/>
          <a:ea typeface="Kaiti TC Bold" charset="0"/>
          <a:cs typeface="Kaiti TC Bold" charset="0"/>
        </a:defRPr>
      </a:lvl5pPr>
      <a:lvl6pPr marL="457200" algn="l" rtl="0" fontAlgn="base">
        <a:spcBef>
          <a:spcPct val="0"/>
        </a:spcBef>
        <a:spcAft>
          <a:spcPct val="0"/>
        </a:spcAft>
        <a:defRPr kumimoji="1" sz="3600">
          <a:solidFill>
            <a:schemeClr val="accent1"/>
          </a:solidFill>
          <a:latin typeface="Kaiti TC Bold" charset="0"/>
          <a:ea typeface="Kaiti TC Bold" charset="0"/>
          <a:cs typeface="Kaiti TC Bold" charset="0"/>
        </a:defRPr>
      </a:lvl6pPr>
      <a:lvl7pPr marL="914400" algn="l" rtl="0" fontAlgn="base">
        <a:spcBef>
          <a:spcPct val="0"/>
        </a:spcBef>
        <a:spcAft>
          <a:spcPct val="0"/>
        </a:spcAft>
        <a:defRPr kumimoji="1" sz="3600">
          <a:solidFill>
            <a:schemeClr val="accent1"/>
          </a:solidFill>
          <a:latin typeface="Kaiti TC Bold" charset="0"/>
          <a:ea typeface="Kaiti TC Bold" charset="0"/>
          <a:cs typeface="Kaiti TC Bold" charset="0"/>
        </a:defRPr>
      </a:lvl7pPr>
      <a:lvl8pPr marL="1371600" algn="l" rtl="0" fontAlgn="base">
        <a:spcBef>
          <a:spcPct val="0"/>
        </a:spcBef>
        <a:spcAft>
          <a:spcPct val="0"/>
        </a:spcAft>
        <a:defRPr kumimoji="1" sz="3600">
          <a:solidFill>
            <a:schemeClr val="accent1"/>
          </a:solidFill>
          <a:latin typeface="Kaiti TC Bold" charset="0"/>
          <a:ea typeface="Kaiti TC Bold" charset="0"/>
          <a:cs typeface="Kaiti TC Bold" charset="0"/>
        </a:defRPr>
      </a:lvl8pPr>
      <a:lvl9pPr marL="1828800" algn="l" rtl="0" fontAlgn="base">
        <a:spcBef>
          <a:spcPct val="0"/>
        </a:spcBef>
        <a:spcAft>
          <a:spcPct val="0"/>
        </a:spcAft>
        <a:defRPr kumimoji="1" sz="3600">
          <a:solidFill>
            <a:schemeClr val="accent1"/>
          </a:solidFill>
          <a:latin typeface="Kaiti TC Bold" charset="0"/>
          <a:ea typeface="Kaiti TC Bold" charset="0"/>
          <a:cs typeface="Kaiti TC Bold" charset="0"/>
        </a:defRPr>
      </a:lvl9pPr>
    </p:titleStyle>
    <p:bodyStyle>
      <a:lvl1pPr marL="228600" indent="-228600" algn="l" rtl="0" fontAlgn="base">
        <a:spcBef>
          <a:spcPts val="2000"/>
        </a:spcBef>
        <a:spcAft>
          <a:spcPct val="0"/>
        </a:spcAft>
        <a:buClr>
          <a:schemeClr val="accent1"/>
        </a:buClr>
        <a:buSzPct val="75000"/>
        <a:buFont typeface="Wingdings" charset="0"/>
        <a:buChar char="n"/>
        <a:defRPr kumimoji="1" sz="2000" kern="1200">
          <a:solidFill>
            <a:srgbClr val="595959"/>
          </a:solidFill>
          <a:latin typeface="+mn-lt"/>
          <a:ea typeface="+mn-ea"/>
          <a:cs typeface="新細明體" charset="0"/>
        </a:defRPr>
      </a:lvl1pPr>
      <a:lvl2pPr marL="457200" indent="-228600" algn="l" rtl="0" fontAlgn="base">
        <a:spcBef>
          <a:spcPts val="600"/>
        </a:spcBef>
        <a:spcAft>
          <a:spcPct val="0"/>
        </a:spcAft>
        <a:buClr>
          <a:srgbClr val="B870B8"/>
        </a:buClr>
        <a:buSzPct val="75000"/>
        <a:buFont typeface="Wingdings" charset="0"/>
        <a:buChar char="n"/>
        <a:defRPr kumimoji="1" kern="1200">
          <a:solidFill>
            <a:srgbClr val="595959"/>
          </a:solidFill>
          <a:latin typeface="+mn-lt"/>
          <a:ea typeface="+mn-ea"/>
          <a:cs typeface="+mn-cs"/>
        </a:defRPr>
      </a:lvl2pPr>
      <a:lvl3pPr marL="685800" indent="-228600" algn="l" rtl="0" fontAlgn="base">
        <a:spcBef>
          <a:spcPts val="600"/>
        </a:spcBef>
        <a:spcAft>
          <a:spcPct val="0"/>
        </a:spcAft>
        <a:buClr>
          <a:schemeClr val="accent1"/>
        </a:buClr>
        <a:buSzPct val="75000"/>
        <a:buFont typeface="Wingdings" charset="0"/>
        <a:buChar char="n"/>
        <a:defRPr kumimoji="1" kern="1200">
          <a:solidFill>
            <a:srgbClr val="595959"/>
          </a:solidFill>
          <a:latin typeface="+mn-lt"/>
          <a:ea typeface="+mn-ea"/>
          <a:cs typeface="+mn-cs"/>
        </a:defRPr>
      </a:lvl3pPr>
      <a:lvl4pPr marL="914400" indent="-228600" algn="l" rtl="0" fontAlgn="base">
        <a:spcBef>
          <a:spcPts val="600"/>
        </a:spcBef>
        <a:spcAft>
          <a:spcPct val="0"/>
        </a:spcAft>
        <a:buClr>
          <a:srgbClr val="B870B8"/>
        </a:buClr>
        <a:buSzPct val="75000"/>
        <a:buFont typeface="Wingdings" charset="0"/>
        <a:buChar char="n"/>
        <a:defRPr kumimoji="1" kern="1200">
          <a:solidFill>
            <a:srgbClr val="595959"/>
          </a:solidFill>
          <a:latin typeface="+mn-lt"/>
          <a:ea typeface="+mn-ea"/>
          <a:cs typeface="+mn-cs"/>
        </a:defRPr>
      </a:lvl4pPr>
      <a:lvl5pPr marL="1143000" indent="-228600" algn="l" rtl="0" fontAlgn="base">
        <a:spcBef>
          <a:spcPts val="600"/>
        </a:spcBef>
        <a:spcAft>
          <a:spcPct val="0"/>
        </a:spcAft>
        <a:buClr>
          <a:schemeClr val="accent1"/>
        </a:buClr>
        <a:buSzPct val="75000"/>
        <a:buFont typeface="Wingdings" charset="0"/>
        <a:buChar char="n"/>
        <a:defRPr kumimoji="1"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3"/>
          <p:cNvSpPr>
            <a:spLocks noGrp="1"/>
          </p:cNvSpPr>
          <p:nvPr>
            <p:ph type="ctrTitle"/>
          </p:nvPr>
        </p:nvSpPr>
        <p:spPr>
          <a:xfrm>
            <a:off x="250825" y="188913"/>
            <a:ext cx="6481763" cy="4248150"/>
          </a:xfrm>
          <a:solidFill>
            <a:schemeClr val="accent1"/>
          </a:solidFill>
        </p:spPr>
        <p:txBody>
          <a:bodyPr/>
          <a:lstStyle/>
          <a:p>
            <a:r>
              <a:rPr kumimoji="0" lang="en-US" altLang="zh-TW" sz="7200" b="1">
                <a:solidFill>
                  <a:schemeClr val="bg1"/>
                </a:solidFill>
                <a:latin typeface="Arial" charset="0"/>
                <a:cs typeface="Arial" charset="0"/>
              </a:rPr>
              <a:t>Vaginal and Vulvovaginal Disorders</a:t>
            </a:r>
            <a:endParaRPr kumimoji="0" lang="zh-TW" altLang="en-US" sz="7200" b="1">
              <a:solidFill>
                <a:schemeClr val="bg1"/>
              </a:solidFill>
              <a:latin typeface="Arial" charset="0"/>
              <a:cs typeface="Arial" charset="0"/>
            </a:endParaRPr>
          </a:p>
        </p:txBody>
      </p:sp>
      <p:sp>
        <p:nvSpPr>
          <p:cNvPr id="5" name="副標題 4"/>
          <p:cNvSpPr>
            <a:spLocks noGrp="1"/>
          </p:cNvSpPr>
          <p:nvPr>
            <p:ph type="subTitle" idx="1"/>
          </p:nvPr>
        </p:nvSpPr>
        <p:spPr>
          <a:xfrm>
            <a:off x="322833" y="4941837"/>
            <a:ext cx="8569647" cy="2087563"/>
          </a:xfrm>
        </p:spPr>
        <p:txBody>
          <a:bodyPr rtlCol="0"/>
          <a:lstStyle/>
          <a:p>
            <a:pPr algn="r" fontAlgn="auto">
              <a:spcAft>
                <a:spcPts val="0"/>
              </a:spcAft>
              <a:buFont typeface="Wingdings 2"/>
              <a:buNone/>
              <a:defRPr/>
            </a:pPr>
            <a:r>
              <a:rPr kumimoji="0" lang="zh-TW" altLang="en-US" sz="2800" b="1" dirty="0" smtClean="0">
                <a:solidFill>
                  <a:schemeClr val="tx1"/>
                </a:solidFill>
                <a:latin typeface="Heiti TC Light"/>
                <a:ea typeface="Heiti TC Light"/>
                <a:cs typeface="Heiti TC Light"/>
              </a:rPr>
              <a:t>郭沁怡 藥師</a:t>
            </a:r>
            <a:endParaRPr kumimoji="0" lang="en-US" altLang="zh-TW" sz="2800" b="1" dirty="0" smtClean="0">
              <a:solidFill>
                <a:schemeClr val="tx1"/>
              </a:solidFill>
              <a:latin typeface="Heiti TC Light"/>
              <a:ea typeface="Heiti TC Light"/>
              <a:cs typeface="Heiti TC Light"/>
            </a:endParaRPr>
          </a:p>
          <a:p>
            <a:pPr algn="r" fontAlgn="auto">
              <a:spcAft>
                <a:spcPts val="0"/>
              </a:spcAft>
              <a:buFont typeface="Wingdings 2"/>
              <a:buNone/>
              <a:defRPr/>
            </a:pPr>
            <a:endParaRPr kumimoji="0" lang="en-US" altLang="zh-TW" sz="800" dirty="0" smtClean="0">
              <a:solidFill>
                <a:schemeClr val="tx1"/>
              </a:solidFill>
              <a:latin typeface="Heiti TC Light"/>
              <a:ea typeface="Heiti TC Light"/>
              <a:cs typeface="Heiti TC Light"/>
            </a:endParaRPr>
          </a:p>
          <a:p>
            <a:pPr algn="r" fontAlgn="auto">
              <a:spcAft>
                <a:spcPts val="0"/>
              </a:spcAft>
              <a:buFont typeface="Wingdings 2"/>
              <a:buNone/>
              <a:defRPr/>
            </a:pPr>
            <a:r>
              <a:rPr kumimoji="0" lang="zh-TW" altLang="en-US" sz="2800" dirty="0">
                <a:solidFill>
                  <a:schemeClr val="tx1"/>
                </a:solidFill>
                <a:latin typeface="Heiti TC Light"/>
                <a:ea typeface="Heiti TC Light"/>
                <a:cs typeface="Heiti TC Light"/>
              </a:rPr>
              <a:t>台北醫學</a:t>
            </a:r>
            <a:r>
              <a:rPr kumimoji="0" lang="zh-TW" altLang="en-US" sz="2800" dirty="0" smtClean="0">
                <a:solidFill>
                  <a:schemeClr val="tx1"/>
                </a:solidFill>
                <a:latin typeface="Heiti TC Light"/>
                <a:ea typeface="Heiti TC Light"/>
                <a:cs typeface="Heiti TC Light"/>
              </a:rPr>
              <a:t>大學附設醫院</a:t>
            </a:r>
            <a:r>
              <a:rPr kumimoji="0" lang="en-US" altLang="zh-TW" sz="2800" dirty="0">
                <a:solidFill>
                  <a:schemeClr val="tx1"/>
                </a:solidFill>
                <a:latin typeface="Heiti TC Light"/>
                <a:ea typeface="Heiti TC Light"/>
                <a:cs typeface="Heiti TC Light"/>
              </a:rPr>
              <a:t> </a:t>
            </a:r>
            <a:r>
              <a:rPr kumimoji="0" lang="zh-TW" altLang="en-US" sz="2800" dirty="0" smtClean="0">
                <a:solidFill>
                  <a:schemeClr val="tx1"/>
                </a:solidFill>
                <a:latin typeface="Heiti TC Light"/>
                <a:ea typeface="Heiti TC Light"/>
                <a:cs typeface="Heiti TC Light"/>
              </a:rPr>
              <a:t>藥劑部</a:t>
            </a:r>
            <a:endParaRPr kumimoji="0" lang="zh-TW" altLang="en-US" sz="2800" dirty="0">
              <a:solidFill>
                <a:schemeClr val="tx1"/>
              </a:solidFill>
              <a:latin typeface="Heiti TC Light"/>
              <a:ea typeface="Heiti TC Light"/>
              <a:cs typeface="Heiti TC Light"/>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5"/>
          <p:cNvSpPr>
            <a:spLocks noGrp="1"/>
          </p:cNvSpPr>
          <p:nvPr>
            <p:ph type="title"/>
          </p:nvPr>
        </p:nvSpPr>
        <p:spPr>
          <a:xfrm>
            <a:off x="395288" y="476250"/>
            <a:ext cx="8229600" cy="1143000"/>
          </a:xfrm>
        </p:spPr>
        <p:txBody>
          <a:bodyPr/>
          <a:lstStyle/>
          <a:p>
            <a:r>
              <a:rPr kumimoji="0" lang="en-US" altLang="zh-TW" sz="6000" b="1">
                <a:latin typeface="Arial" charset="0"/>
                <a:cs typeface="Arial" charset="0"/>
              </a:rPr>
              <a:t>Course Overview</a:t>
            </a:r>
            <a:endParaRPr kumimoji="0" lang="zh-TW" altLang="en-US" sz="6000" b="1">
              <a:latin typeface="Arial" charset="0"/>
              <a:cs typeface="Arial" charset="0"/>
            </a:endParaRPr>
          </a:p>
        </p:txBody>
      </p:sp>
      <p:sp>
        <p:nvSpPr>
          <p:cNvPr id="15362" name="內容版面配置區 6"/>
          <p:cNvSpPr>
            <a:spLocks noGrp="1"/>
          </p:cNvSpPr>
          <p:nvPr>
            <p:ph idx="1"/>
          </p:nvPr>
        </p:nvSpPr>
        <p:spPr>
          <a:xfrm>
            <a:off x="457200" y="2011363"/>
            <a:ext cx="8435975" cy="4441825"/>
          </a:xfrm>
        </p:spPr>
        <p:txBody>
          <a:bodyPr rtlCol="0">
            <a:normAutofit/>
          </a:bodyPr>
          <a:lstStyle/>
          <a:p>
            <a:pPr marL="0" indent="0" fontAlgn="auto">
              <a:spcAft>
                <a:spcPts val="0"/>
              </a:spcAft>
              <a:buFont typeface="Wingdings" pitchFamily="2" charset="2"/>
              <a:buNone/>
              <a:defRPr/>
            </a:pPr>
            <a:r>
              <a:rPr kumimoji="0" lang="en-US" altLang="zh-TW" sz="2800" dirty="0">
                <a:solidFill>
                  <a:schemeClr val="bg1">
                    <a:lumMod val="75000"/>
                  </a:schemeClr>
                </a:solidFill>
                <a:latin typeface="Arial"/>
                <a:cs typeface="Arial"/>
              </a:rPr>
              <a:t>1. Anatomy and physiology of the vagina</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2</a:t>
            </a:r>
            <a:r>
              <a:rPr kumimoji="0" lang="en-US" altLang="zh-TW" sz="2800" dirty="0" smtClean="0">
                <a:solidFill>
                  <a:schemeClr val="tx1"/>
                </a:solidFill>
                <a:latin typeface="Arial"/>
                <a:cs typeface="Arial"/>
              </a:rPr>
              <a:t>. Differentiation of common vaginal infections</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3. </a:t>
            </a:r>
            <a:r>
              <a:rPr kumimoji="0" lang="en-US" altLang="zh-TW" sz="2800" dirty="0" err="1" smtClean="0">
                <a:solidFill>
                  <a:schemeClr val="bg1">
                    <a:lumMod val="75000"/>
                  </a:schemeClr>
                </a:solidFill>
                <a:latin typeface="Arial"/>
                <a:cs typeface="Arial"/>
              </a:rPr>
              <a:t>Vulvovaginal</a:t>
            </a:r>
            <a:r>
              <a:rPr kumimoji="0" lang="en-US" altLang="zh-TW" sz="2800" dirty="0" smtClean="0">
                <a:solidFill>
                  <a:schemeClr val="bg1">
                    <a:lumMod val="75000"/>
                  </a:schemeClr>
                </a:solidFill>
                <a:latin typeface="Arial"/>
                <a:cs typeface="Arial"/>
              </a:rPr>
              <a:t> candidiasis</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4. Atrophic vaginitis</a:t>
            </a:r>
            <a:r>
              <a:rPr kumimoji="0" lang="zh-TW" altLang="en-US" sz="2800" dirty="0" smtClean="0">
                <a:solidFill>
                  <a:schemeClr val="bg1">
                    <a:lumMod val="75000"/>
                  </a:schemeClr>
                </a:solidFill>
                <a:latin typeface="Arial"/>
                <a:cs typeface="Arial"/>
              </a:rPr>
              <a:t> </a:t>
            </a:r>
            <a:endParaRPr kumimoji="0" lang="en-US" altLang="zh-TW" sz="2800" dirty="0" smtClean="0">
              <a:solidFill>
                <a:schemeClr val="bg1">
                  <a:lumMod val="75000"/>
                </a:schemeClr>
              </a:solidFill>
              <a:latin typeface="Arial"/>
              <a:cs typeface="Arial"/>
            </a:endParaRP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5. Vaginal douching </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3174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128C865A-3CF5-1741-98F8-4D370AE9CC22}" type="slidenum">
              <a:rPr lang="zh-TW" altLang="en-US" sz="1400">
                <a:solidFill>
                  <a:schemeClr val="bg1"/>
                </a:solidFill>
              </a:rPr>
              <a:pPr/>
              <a:t>10</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a:xfrm>
            <a:off x="179388" y="260350"/>
            <a:ext cx="8964612" cy="1477963"/>
          </a:xfrm>
          <a:solidFill>
            <a:schemeClr val="bg1"/>
          </a:solidFill>
        </p:spPr>
        <p:txBody>
          <a:bodyPr/>
          <a:lstStyle/>
          <a:p>
            <a:r>
              <a:rPr kumimoji="0" lang="en-US" altLang="zh-TW" sz="3200">
                <a:latin typeface="MV Boli" charset="0"/>
                <a:cs typeface="Kaiti TC Bold" charset="0"/>
              </a:rPr>
              <a:t>Differentiation of common vaginal infections</a:t>
            </a:r>
            <a:r>
              <a:rPr kumimoji="0" lang="zh-TW" altLang="en-US" sz="3200">
                <a:latin typeface="MV Boli" charset="0"/>
                <a:cs typeface="Kaiti TC Bold" charset="0"/>
              </a:rPr>
              <a:t> </a:t>
            </a:r>
            <a:r>
              <a:rPr kumimoji="0" lang="en-US" altLang="zh-TW" sz="3200">
                <a:latin typeface="MV Boli" charset="0"/>
                <a:cs typeface="Kaiti TC Bold" charset="0"/>
              </a:rPr>
              <a:t>(1)</a:t>
            </a:r>
            <a:endParaRPr kumimoji="0" lang="zh-TW" altLang="en-US" sz="3200">
              <a:latin typeface="Kaiti TC Bold" charset="0"/>
              <a:cs typeface="Kaiti TC Bold" charset="0"/>
            </a:endParaRPr>
          </a:p>
        </p:txBody>
      </p:sp>
      <p:sp>
        <p:nvSpPr>
          <p:cNvPr id="3" name="內容版面配置區 2"/>
          <p:cNvSpPr>
            <a:spLocks noGrp="1"/>
          </p:cNvSpPr>
          <p:nvPr>
            <p:ph idx="1"/>
          </p:nvPr>
        </p:nvSpPr>
        <p:spPr>
          <a:xfrm>
            <a:off x="1398588" y="1243013"/>
            <a:ext cx="7035800" cy="4919662"/>
          </a:xfrm>
        </p:spPr>
        <p:txBody>
          <a:bodyPr rtlCol="0">
            <a:normAutofit/>
          </a:bodyPr>
          <a:lstStyle/>
          <a:p>
            <a:pPr fontAlgn="auto">
              <a:spcAft>
                <a:spcPts val="0"/>
              </a:spcAft>
              <a:buFont typeface="Wingdings 3" charset="2"/>
              <a:buChar char=""/>
              <a:defRPr/>
            </a:pPr>
            <a:endParaRPr kumimoji="0" lang="en-US" altLang="zh-TW" sz="2400" dirty="0" smtClean="0">
              <a:solidFill>
                <a:schemeClr val="tx1">
                  <a:lumMod val="75000"/>
                  <a:lumOff val="25000"/>
                </a:schemeClr>
              </a:solidFill>
              <a:latin typeface="+mn-ea"/>
              <a:cs typeface="+mn-cs"/>
            </a:endParaRPr>
          </a:p>
          <a:p>
            <a:pPr fontAlgn="auto">
              <a:spcAft>
                <a:spcPts val="0"/>
              </a:spcAft>
              <a:buFont typeface="Wingdings 3" charset="2"/>
              <a:buChar char=""/>
              <a:defRPr/>
            </a:pPr>
            <a:endParaRPr kumimoji="0" lang="en-US" altLang="zh-TW" sz="2400" dirty="0" smtClean="0">
              <a:solidFill>
                <a:schemeClr val="tx1">
                  <a:lumMod val="75000"/>
                  <a:lumOff val="25000"/>
                </a:schemeClr>
              </a:solidFill>
              <a:latin typeface="+mn-ea"/>
              <a:cs typeface="+mn-cs"/>
            </a:endParaRPr>
          </a:p>
          <a:p>
            <a:pPr fontAlgn="auto">
              <a:spcAft>
                <a:spcPts val="0"/>
              </a:spcAft>
              <a:buFont typeface="Wingdings 3" charset="2"/>
              <a:buChar char=""/>
              <a:defRPr/>
            </a:pPr>
            <a:endParaRPr kumimoji="0" lang="zh-TW" altLang="en-US" sz="2400" dirty="0">
              <a:solidFill>
                <a:schemeClr val="tx1">
                  <a:lumMod val="75000"/>
                  <a:lumOff val="25000"/>
                </a:schemeClr>
              </a:solidFill>
              <a:latin typeface="+mn-ea"/>
              <a:cs typeface="+mn-cs"/>
            </a:endParaRPr>
          </a:p>
        </p:txBody>
      </p:sp>
      <p:graphicFrame>
        <p:nvGraphicFramePr>
          <p:cNvPr id="4" name="表格 3"/>
          <p:cNvGraphicFramePr>
            <a:graphicFrameLocks noGrp="1"/>
          </p:cNvGraphicFramePr>
          <p:nvPr/>
        </p:nvGraphicFramePr>
        <p:xfrm>
          <a:off x="157163" y="1052513"/>
          <a:ext cx="8861425" cy="5577840"/>
        </p:xfrm>
        <a:graphic>
          <a:graphicData uri="http://schemas.openxmlformats.org/drawingml/2006/table">
            <a:tbl>
              <a:tblPr/>
              <a:tblGrid>
                <a:gridCol w="1751012"/>
                <a:gridCol w="1939925"/>
                <a:gridCol w="2127250"/>
                <a:gridCol w="900113"/>
                <a:gridCol w="2143125"/>
              </a:tblGrid>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chemeClr val="bg1"/>
                          </a:solidFill>
                          <a:effectLst/>
                          <a:latin typeface="Arial" charset="0"/>
                          <a:ea typeface="新細明體" charset="0"/>
                          <a:cs typeface="Arial" charset="0"/>
                        </a:rPr>
                        <a:t>陰道炎</a:t>
                      </a:r>
                      <a:endParaRPr kumimoji="0" lang="zh-TW" altLang="en-US" sz="1800" b="1" i="0" u="none" strike="noStrike" cap="none" normalizeH="0" baseline="0">
                        <a:ln>
                          <a:noFill/>
                        </a:ln>
                        <a:solidFill>
                          <a:schemeClr val="bg1"/>
                        </a:solidFill>
                        <a:effectLst/>
                        <a:latin typeface="Arial" charset="0"/>
                        <a:ea typeface="微軟正黑體" charset="0"/>
                      </a:endParaRPr>
                    </a:p>
                  </a:txBody>
                  <a:tcPr marL="68580" marR="68580" horzOverflow="overflow">
                    <a:lnL w="12700" cap="flat" cmpd="sng" algn="ctr">
                      <a:solidFill>
                        <a:srgbClr val="653065"/>
                      </a:solidFill>
                      <a:prstDash val="solid"/>
                      <a:round/>
                      <a:headEnd type="none" w="med" len="med"/>
                      <a:tailEnd type="none" w="med" len="med"/>
                    </a:lnL>
                    <a:lnR>
                      <a:noFill/>
                    </a:lnR>
                    <a:lnT w="12700" cap="flat" cmpd="sng" algn="ctr">
                      <a:solidFill>
                        <a:srgbClr val="65306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chemeClr val="bg1"/>
                          </a:solidFill>
                          <a:effectLst/>
                          <a:latin typeface="Arial" charset="0"/>
                          <a:ea typeface="新細明體" charset="0"/>
                          <a:cs typeface="Arial" charset="0"/>
                        </a:rPr>
                        <a:t>症狀</a:t>
                      </a:r>
                      <a:endParaRPr kumimoji="0" lang="zh-TW" altLang="en-US" sz="1800" b="1" i="0" u="none" strike="noStrike" cap="none" normalizeH="0" baseline="0">
                        <a:ln>
                          <a:noFill/>
                        </a:ln>
                        <a:solidFill>
                          <a:schemeClr val="bg1"/>
                        </a:solidFill>
                        <a:effectLst/>
                        <a:latin typeface="Arial" charset="0"/>
                        <a:ea typeface="微軟正黑體" charset="0"/>
                      </a:endParaRPr>
                    </a:p>
                  </a:txBody>
                  <a:tcPr marL="68580" marR="68580" horzOverflow="overflow">
                    <a:lnL>
                      <a:noFill/>
                    </a:lnL>
                    <a:lnR>
                      <a:noFill/>
                    </a:lnR>
                    <a:lnT w="12700" cap="flat" cmpd="sng" algn="ctr">
                      <a:solidFill>
                        <a:srgbClr val="65306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chemeClr val="bg1"/>
                          </a:solidFill>
                          <a:effectLst/>
                          <a:latin typeface="Arial" charset="0"/>
                          <a:ea typeface="新細明體" charset="0"/>
                          <a:cs typeface="Arial" charset="0"/>
                        </a:rPr>
                        <a:t>分泌物特徵</a:t>
                      </a:r>
                      <a:endParaRPr kumimoji="0" lang="zh-TW" altLang="en-US" sz="1800" b="1" i="0" u="none" strike="noStrike" cap="none" normalizeH="0" baseline="0">
                        <a:ln>
                          <a:noFill/>
                        </a:ln>
                        <a:solidFill>
                          <a:schemeClr val="bg1"/>
                        </a:solidFill>
                        <a:effectLst/>
                        <a:latin typeface="Arial" charset="0"/>
                        <a:ea typeface="微軟正黑體" charset="0"/>
                      </a:endParaRPr>
                    </a:p>
                  </a:txBody>
                  <a:tcPr marL="68580" marR="68580" horzOverflow="overflow">
                    <a:lnL>
                      <a:noFill/>
                    </a:lnL>
                    <a:lnR>
                      <a:noFill/>
                    </a:lnR>
                    <a:lnT w="12700" cap="flat" cmpd="sng" algn="ctr">
                      <a:solidFill>
                        <a:srgbClr val="65306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chemeClr val="bg1"/>
                          </a:solidFill>
                          <a:effectLst/>
                          <a:latin typeface="Arial" charset="0"/>
                          <a:ea typeface="新細明體" charset="0"/>
                          <a:cs typeface="Arial" charset="0"/>
                        </a:rPr>
                        <a:t>陰道</a:t>
                      </a:r>
                      <a:endParaRPr kumimoji="0" lang="en-US" altLang="zh-TW" sz="1800" b="1" i="0" u="none" strike="noStrike" cap="none" normalizeH="0" baseline="0">
                        <a:ln>
                          <a:noFill/>
                        </a:ln>
                        <a:solidFill>
                          <a:schemeClr val="bg1"/>
                        </a:solidFill>
                        <a:effectLst/>
                        <a:latin typeface="Arial" charset="0"/>
                        <a:ea typeface="新細明體"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a:ln>
                            <a:noFill/>
                          </a:ln>
                          <a:solidFill>
                            <a:schemeClr val="bg1"/>
                          </a:solidFill>
                          <a:effectLst/>
                          <a:latin typeface="Arial" charset="0"/>
                          <a:ea typeface="新細明體" charset="0"/>
                          <a:cs typeface="Arial" charset="0"/>
                        </a:rPr>
                        <a:t>pH</a:t>
                      </a:r>
                      <a:r>
                        <a:rPr kumimoji="0" lang="zh-TW" altLang="en-US" sz="1800" b="1" i="0" u="none" strike="noStrike" cap="none" normalizeH="0" baseline="0">
                          <a:ln>
                            <a:noFill/>
                          </a:ln>
                          <a:solidFill>
                            <a:schemeClr val="bg1"/>
                          </a:solidFill>
                          <a:effectLst/>
                          <a:latin typeface="Arial" charset="0"/>
                          <a:ea typeface="新細明體" charset="0"/>
                          <a:cs typeface="Arial" charset="0"/>
                        </a:rPr>
                        <a:t>值</a:t>
                      </a:r>
                      <a:endParaRPr kumimoji="0" lang="zh-TW" altLang="en-US" sz="1800" b="1" i="0" u="none" strike="noStrike" cap="none" normalizeH="0" baseline="0">
                        <a:ln>
                          <a:noFill/>
                        </a:ln>
                        <a:solidFill>
                          <a:schemeClr val="bg1"/>
                        </a:solidFill>
                        <a:effectLst/>
                        <a:latin typeface="Arial" charset="0"/>
                        <a:ea typeface="微軟正黑體" charset="0"/>
                      </a:endParaRPr>
                    </a:p>
                  </a:txBody>
                  <a:tcPr marL="68580" marR="68580" horzOverflow="overflow">
                    <a:lnL>
                      <a:noFill/>
                    </a:lnL>
                    <a:lnR>
                      <a:noFill/>
                    </a:lnR>
                    <a:lnT w="12700" cap="flat" cmpd="sng" algn="ctr">
                      <a:solidFill>
                        <a:srgbClr val="65306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chemeClr val="bg1"/>
                          </a:solidFill>
                          <a:effectLst/>
                          <a:latin typeface="Arial" charset="0"/>
                          <a:ea typeface="新細明體" charset="0"/>
                          <a:cs typeface="Arial" charset="0"/>
                        </a:rPr>
                        <a:t>併發症</a:t>
                      </a:r>
                      <a:endParaRPr kumimoji="0" lang="zh-TW" altLang="en-US" sz="1800" b="1" i="0" u="none" strike="noStrike" cap="none" normalizeH="0" baseline="0">
                        <a:ln>
                          <a:noFill/>
                        </a:ln>
                        <a:solidFill>
                          <a:schemeClr val="bg1"/>
                        </a:solidFill>
                        <a:effectLst/>
                        <a:latin typeface="Arial" charset="0"/>
                        <a:ea typeface="微軟正黑體" charset="0"/>
                      </a:endParaRPr>
                    </a:p>
                  </a:txBody>
                  <a:tcPr marL="68580" marR="68580" horzOverflow="overflow">
                    <a:lnL>
                      <a:noFill/>
                    </a:lnL>
                    <a:lnR w="12700" cap="flat" cmpd="sng" algn="ctr">
                      <a:solidFill>
                        <a:srgbClr val="653065"/>
                      </a:solidFill>
                      <a:prstDash val="solid"/>
                      <a:round/>
                      <a:headEnd type="none" w="med" len="med"/>
                      <a:tailEnd type="none" w="med" len="med"/>
                    </a:lnR>
                    <a:lnT w="12700" cap="flat" cmpd="sng" algn="ctr">
                      <a:solidFill>
                        <a:srgbClr val="653065"/>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733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Arial" charset="0"/>
                          <a:ea typeface="新細明體" charset="0"/>
                          <a:cs typeface="Arial" charset="0"/>
                        </a:rPr>
                        <a:t>Bacterial vaginosis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Arial" charset="0"/>
                          <a:ea typeface="新細明體" charset="0"/>
                          <a:cs typeface="Arial" charset="0"/>
                        </a:rPr>
                        <a:t>細菌性陰道炎</a:t>
                      </a:r>
                      <a:endParaRPr kumimoji="0" lang="zh-TW" altLang="en-US" sz="1800" b="1"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分泌物增多、有異味</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搔癢等症狀較輕微</a:t>
                      </a:r>
                      <a:endParaRPr kumimoji="0" lang="en-US" altLang="zh-TW" sz="1700" b="0" i="0" u="none" strike="noStrike" cap="none" normalizeH="0" baseline="0">
                        <a:ln>
                          <a:noFill/>
                        </a:ln>
                        <a:solidFill>
                          <a:schemeClr val="tx1"/>
                        </a:solidFill>
                        <a:effectLst/>
                        <a:latin typeface="Arial" charset="0"/>
                        <a:ea typeface="Arial" charset="0"/>
                        <a:cs typeface="Arial"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1" i="0" u="none" strike="noStrike" cap="none" normalizeH="0" baseline="0">
                          <a:ln>
                            <a:noFill/>
                          </a:ln>
                          <a:solidFill>
                            <a:srgbClr val="FF0000"/>
                          </a:solidFill>
                          <a:effectLst/>
                          <a:latin typeface="Arial" charset="0"/>
                          <a:ea typeface="新細明體" charset="0"/>
                          <a:cs typeface="Arial" charset="0"/>
                        </a:rPr>
                        <a:t>稀薄</a:t>
                      </a:r>
                      <a:r>
                        <a:rPr kumimoji="0" lang="en-US" altLang="zh-TW" sz="1700" b="0" i="0" u="none" strike="noStrike" cap="none" normalizeH="0" baseline="0">
                          <a:ln>
                            <a:noFill/>
                          </a:ln>
                          <a:solidFill>
                            <a:srgbClr val="FF0000"/>
                          </a:solidFill>
                          <a:effectLst/>
                          <a:latin typeface="Arial" charset="0"/>
                          <a:ea typeface="新細明體" charset="0"/>
                          <a:cs typeface="Arial" charset="0"/>
                        </a:rPr>
                        <a:t> </a:t>
                      </a:r>
                      <a:r>
                        <a:rPr kumimoji="0" lang="zh-TW" altLang="en-US" sz="1700" b="0" i="0" u="none" strike="noStrike" cap="none" normalizeH="0" baseline="0">
                          <a:ln>
                            <a:noFill/>
                          </a:ln>
                          <a:solidFill>
                            <a:schemeClr val="tx1"/>
                          </a:solidFill>
                          <a:effectLst/>
                          <a:latin typeface="Arial" charset="0"/>
                          <a:ea typeface="新細明體" charset="0"/>
                          <a:cs typeface="Arial" charset="0"/>
                        </a:rPr>
                        <a:t>如水狀</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白、綠或灰色均質分泌物</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有時成泡沫狀</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1" i="0" u="none" strike="noStrike" cap="none" normalizeH="0" baseline="0">
                          <a:ln>
                            <a:noFill/>
                          </a:ln>
                          <a:solidFill>
                            <a:srgbClr val="FF0000"/>
                          </a:solidFill>
                          <a:effectLst/>
                          <a:latin typeface="Arial" charset="0"/>
                          <a:ea typeface="新細明體" charset="0"/>
                          <a:cs typeface="Arial" charset="0"/>
                        </a:rPr>
                        <a:t>魚腥味</a:t>
                      </a:r>
                      <a:endParaRPr kumimoji="0" lang="en-US" altLang="zh-TW" sz="1700" b="1" i="0" u="none" strike="noStrike" cap="none" normalizeH="0" baseline="0">
                        <a:ln>
                          <a:noFill/>
                        </a:ln>
                        <a:solidFill>
                          <a:srgbClr val="FF0000"/>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增加</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700" b="0" i="0" u="none" strike="noStrike" cap="none" normalizeH="0" baseline="0">
                          <a:ln>
                            <a:noFill/>
                          </a:ln>
                          <a:solidFill>
                            <a:schemeClr val="tx1"/>
                          </a:solidFill>
                          <a:effectLst/>
                          <a:latin typeface="Arial" charset="0"/>
                          <a:ea typeface="新細明體" charset="0"/>
                          <a:cs typeface="Arial" charset="0"/>
                        </a:rPr>
                        <a:t>(&gt;4.5)</a:t>
                      </a:r>
                      <a:endParaRPr kumimoji="0" lang="zh-TW" altLang="en-US" sz="1700" b="0"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en-US" altLang="zh-TW" sz="1700" b="0" i="0" u="none" strike="noStrike" cap="none" normalizeH="0" baseline="0">
                          <a:ln>
                            <a:noFill/>
                          </a:ln>
                          <a:solidFill>
                            <a:schemeClr val="tx1"/>
                          </a:solidFill>
                          <a:effectLst/>
                          <a:latin typeface="Arial" charset="0"/>
                          <a:ea typeface="新細明體" charset="0"/>
                          <a:cs typeface="Arial" charset="0"/>
                        </a:rPr>
                        <a:t>PID,UTI</a:t>
                      </a: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en-US" altLang="zh-TW" sz="1700" b="0" i="0" u="none" strike="noStrike" cap="none" normalizeH="0" baseline="0">
                          <a:ln>
                            <a:noFill/>
                          </a:ln>
                          <a:solidFill>
                            <a:schemeClr val="tx1"/>
                          </a:solidFill>
                          <a:effectLst/>
                          <a:latin typeface="Arial" charset="0"/>
                          <a:ea typeface="新細明體" charset="0"/>
                          <a:cs typeface="Arial" charset="0"/>
                        </a:rPr>
                        <a:t>Cervicitis </a:t>
                      </a:r>
                      <a:r>
                        <a:rPr kumimoji="0" lang="zh-TW" altLang="en-US" sz="1700" b="0" i="0" u="none" strike="noStrike" cap="none" normalizeH="0" baseline="0">
                          <a:ln>
                            <a:noFill/>
                          </a:ln>
                          <a:solidFill>
                            <a:schemeClr val="tx1"/>
                          </a:solidFill>
                          <a:effectLst/>
                          <a:latin typeface="Arial" charset="0"/>
                          <a:ea typeface="新細明體" charset="0"/>
                          <a:cs typeface="Arial" charset="0"/>
                        </a:rPr>
                        <a:t>子宮頸炎</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en-US" altLang="zh-TW" sz="1700" b="0" i="0" u="none" strike="noStrike" cap="none" normalizeH="0" baseline="0">
                          <a:ln>
                            <a:noFill/>
                          </a:ln>
                          <a:solidFill>
                            <a:schemeClr val="tx1"/>
                          </a:solidFill>
                          <a:effectLst/>
                          <a:latin typeface="Arial" charset="0"/>
                          <a:ea typeface="新細明體" charset="0"/>
                          <a:cs typeface="Arial" charset="0"/>
                        </a:rPr>
                        <a:t>Endometriosis</a:t>
                      </a:r>
                      <a:r>
                        <a:rPr kumimoji="0" lang="zh-TW" altLang="en-US" sz="1700" b="0" i="0" u="none" strike="noStrike" cap="none" normalizeH="0" baseline="0">
                          <a:ln>
                            <a:noFill/>
                          </a:ln>
                          <a:solidFill>
                            <a:schemeClr val="tx1"/>
                          </a:solidFill>
                          <a:effectLst/>
                          <a:latin typeface="Arial" charset="0"/>
                          <a:ea typeface="新細明體" charset="0"/>
                          <a:cs typeface="Arial" charset="0"/>
                        </a:rPr>
                        <a:t> 子宮內膜異位</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早產兒</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胎兒體重過輕</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增加得到</a:t>
                      </a:r>
                      <a:r>
                        <a:rPr kumimoji="0" lang="en-US" altLang="zh-TW" sz="1700" b="0" i="0" u="none" strike="noStrike" cap="none" normalizeH="0" baseline="0">
                          <a:ln>
                            <a:noFill/>
                          </a:ln>
                          <a:solidFill>
                            <a:schemeClr val="tx1"/>
                          </a:solidFill>
                          <a:effectLst/>
                          <a:latin typeface="Arial" charset="0"/>
                          <a:ea typeface="新細明體" charset="0"/>
                          <a:cs typeface="Arial" charset="0"/>
                        </a:rPr>
                        <a:t>HIV</a:t>
                      </a:r>
                      <a:r>
                        <a:rPr kumimoji="0" lang="zh-TW" altLang="en-US" sz="1700" b="0" i="0" u="none" strike="noStrike" cap="none" normalizeH="0" baseline="0">
                          <a:ln>
                            <a:noFill/>
                          </a:ln>
                          <a:solidFill>
                            <a:schemeClr val="tx1"/>
                          </a:solidFill>
                          <a:effectLst/>
                          <a:latin typeface="Arial" charset="0"/>
                          <a:ea typeface="新細明體" charset="0"/>
                          <a:cs typeface="Arial" charset="0"/>
                        </a:rPr>
                        <a:t>的機率</a:t>
                      </a:r>
                      <a:endParaRPr kumimoji="0" lang="zh-TW" altLang="en-US" sz="1700" b="0"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230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Arial" charset="0"/>
                          <a:ea typeface="新細明體" charset="0"/>
                          <a:cs typeface="Arial" charset="0"/>
                        </a:rPr>
                        <a:t>Trichomoniasis</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Arial" charset="0"/>
                          <a:ea typeface="新細明體" charset="0"/>
                          <a:cs typeface="Arial" charset="0"/>
                        </a:rPr>
                        <a:t>陰道滴蟲炎</a:t>
                      </a:r>
                      <a:endParaRPr kumimoji="0" lang="zh-TW" altLang="en-US" sz="1800" b="1"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分泌物增多、有異味</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陰部</a:t>
                      </a:r>
                      <a:r>
                        <a:rPr kumimoji="0" lang="zh-TW" altLang="en-US" sz="1700" b="1" i="0" u="none" strike="noStrike" cap="none" normalizeH="0" baseline="0">
                          <a:ln>
                            <a:noFill/>
                          </a:ln>
                          <a:solidFill>
                            <a:srgbClr val="FF0000"/>
                          </a:solidFill>
                          <a:effectLst/>
                          <a:latin typeface="Arial" charset="0"/>
                          <a:ea typeface="新細明體" charset="0"/>
                          <a:cs typeface="Arial" charset="0"/>
                        </a:rPr>
                        <a:t>搔癢</a:t>
                      </a:r>
                      <a:endParaRPr kumimoji="0" lang="en-US" altLang="zh-TW" sz="1700" b="1" i="0" u="none" strike="noStrike" cap="none" normalizeH="0" baseline="0">
                        <a:ln>
                          <a:noFill/>
                        </a:ln>
                        <a:solidFill>
                          <a:srgbClr val="FF0000"/>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1" i="0" u="none" strike="noStrike" cap="none" normalizeH="0" baseline="0">
                          <a:ln>
                            <a:noFill/>
                          </a:ln>
                          <a:solidFill>
                            <a:srgbClr val="FF0000"/>
                          </a:solidFill>
                          <a:effectLst/>
                          <a:latin typeface="Arial" charset="0"/>
                          <a:ea typeface="新細明體" charset="0"/>
                          <a:cs typeface="Arial" charset="0"/>
                        </a:rPr>
                        <a:t>外陰部紅腫</a:t>
                      </a:r>
                      <a:endParaRPr kumimoji="0" lang="en-US" altLang="zh-TW" sz="1700" b="1" i="0" u="none" strike="noStrike" cap="none" normalizeH="0" baseline="0">
                        <a:ln>
                          <a:noFill/>
                        </a:ln>
                        <a:solidFill>
                          <a:srgbClr val="FF0000"/>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1" i="0" u="none" strike="noStrike" cap="none" normalizeH="0" baseline="0">
                          <a:ln>
                            <a:noFill/>
                          </a:ln>
                          <a:solidFill>
                            <a:srgbClr val="FF0000"/>
                          </a:solidFill>
                          <a:effectLst/>
                          <a:latin typeface="Arial" charset="0"/>
                          <a:ea typeface="新細明體" charset="0"/>
                          <a:cs typeface="Arial" charset="0"/>
                        </a:rPr>
                        <a:t>排尿疼痛</a:t>
                      </a:r>
                      <a:endParaRPr kumimoji="0" lang="zh-TW" altLang="en-US" sz="1700" b="1" i="0" u="none" strike="noStrike" cap="none" normalizeH="0" baseline="0">
                        <a:ln>
                          <a:noFill/>
                        </a:ln>
                        <a:solidFill>
                          <a:srgbClr val="FF0000"/>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1" i="0" u="none" strike="noStrike" cap="none" normalizeH="0" baseline="0">
                          <a:ln>
                            <a:noFill/>
                          </a:ln>
                          <a:solidFill>
                            <a:srgbClr val="FF0000"/>
                          </a:solidFill>
                          <a:effectLst/>
                          <a:latin typeface="Arial" charset="0"/>
                          <a:ea typeface="新細明體" charset="0"/>
                          <a:cs typeface="Arial" charset="0"/>
                        </a:rPr>
                        <a:t>大量</a:t>
                      </a:r>
                      <a:endParaRPr kumimoji="0" lang="en-US" altLang="zh-TW" sz="1700" b="1" i="0" u="none" strike="noStrike" cap="none" normalizeH="0" baseline="0">
                        <a:ln>
                          <a:noFill/>
                        </a:ln>
                        <a:solidFill>
                          <a:srgbClr val="FF0000"/>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1" i="0" u="none" strike="noStrike" cap="none" normalizeH="0" baseline="0">
                          <a:ln>
                            <a:noFill/>
                          </a:ln>
                          <a:solidFill>
                            <a:srgbClr val="FF0000"/>
                          </a:solidFill>
                          <a:effectLst/>
                          <a:latin typeface="Arial" charset="0"/>
                          <a:ea typeface="新細明體" charset="0"/>
                          <a:cs typeface="Arial" charset="0"/>
                        </a:rPr>
                        <a:t>黃綠色泡沫狀</a:t>
                      </a:r>
                      <a:endParaRPr kumimoji="0" lang="en-US" altLang="zh-TW" sz="1700" b="1" i="0" u="none" strike="noStrike" cap="none" normalizeH="0" baseline="0">
                        <a:ln>
                          <a:noFill/>
                        </a:ln>
                        <a:solidFill>
                          <a:srgbClr val="FF0000"/>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異味</a:t>
                      </a:r>
                      <a:endParaRPr kumimoji="0" lang="zh-TW" altLang="en-US" sz="1700" b="0"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增加</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700" b="0" i="0" u="none" strike="noStrike" cap="none" normalizeH="0" baseline="0">
                          <a:ln>
                            <a:noFill/>
                          </a:ln>
                          <a:solidFill>
                            <a:schemeClr val="tx1"/>
                          </a:solidFill>
                          <a:effectLst/>
                          <a:latin typeface="Arial" charset="0"/>
                          <a:ea typeface="新細明體" charset="0"/>
                          <a:cs typeface="Arial" charset="0"/>
                        </a:rPr>
                        <a:t>(&gt;4.5)</a:t>
                      </a:r>
                      <a:endParaRPr kumimoji="0" lang="zh-TW" altLang="en-US" sz="1700" b="0" i="0" u="none" strike="noStrike" cap="none" normalizeH="0" baseline="0">
                        <a:ln>
                          <a:noFill/>
                        </a:ln>
                        <a:solidFill>
                          <a:schemeClr val="tx1"/>
                        </a:solidFill>
                        <a:effectLst/>
                        <a:latin typeface="Arial" charset="0"/>
                        <a:ea typeface="新細明體"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700" b="0"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胎兒體重過輕</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en-US" altLang="zh-TW" sz="1700" b="0" i="0" u="none" strike="noStrike" cap="none" normalizeH="0" baseline="0">
                          <a:ln>
                            <a:noFill/>
                          </a:ln>
                          <a:solidFill>
                            <a:schemeClr val="tx1"/>
                          </a:solidFill>
                          <a:effectLst/>
                          <a:latin typeface="Arial" charset="0"/>
                          <a:ea typeface="新細明體" charset="0"/>
                          <a:cs typeface="Arial" charset="0"/>
                        </a:rPr>
                        <a:t>tubal infertility</a:t>
                      </a:r>
                      <a:r>
                        <a:rPr kumimoji="0" lang="zh-TW" altLang="en-US" sz="1700" b="0" i="0" u="none" strike="noStrike" cap="none" normalizeH="0" baseline="0">
                          <a:ln>
                            <a:noFill/>
                          </a:ln>
                          <a:solidFill>
                            <a:schemeClr val="tx1"/>
                          </a:solidFill>
                          <a:effectLst/>
                          <a:latin typeface="Arial" charset="0"/>
                          <a:ea typeface="新細明體" charset="0"/>
                          <a:cs typeface="Arial" charset="0"/>
                        </a:rPr>
                        <a:t> 輸卵管性不孕</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增加得到</a:t>
                      </a:r>
                      <a:r>
                        <a:rPr kumimoji="0" lang="en-US" altLang="zh-TW" sz="1700" b="0" i="0" u="none" strike="noStrike" cap="none" normalizeH="0" baseline="0">
                          <a:ln>
                            <a:noFill/>
                          </a:ln>
                          <a:solidFill>
                            <a:schemeClr val="tx1"/>
                          </a:solidFill>
                          <a:effectLst/>
                          <a:latin typeface="Arial" charset="0"/>
                          <a:ea typeface="新細明體" charset="0"/>
                          <a:cs typeface="Arial" charset="0"/>
                        </a:rPr>
                        <a:t>HIV</a:t>
                      </a:r>
                      <a:r>
                        <a:rPr kumimoji="0" lang="zh-TW" altLang="en-US" sz="1700" b="0" i="0" u="none" strike="noStrike" cap="none" normalizeH="0" baseline="0">
                          <a:ln>
                            <a:noFill/>
                          </a:ln>
                          <a:solidFill>
                            <a:schemeClr val="tx1"/>
                          </a:solidFill>
                          <a:effectLst/>
                          <a:latin typeface="Arial" charset="0"/>
                          <a:ea typeface="新細明體" charset="0"/>
                          <a:cs typeface="Arial" charset="0"/>
                        </a:rPr>
                        <a:t>的機率</a:t>
                      </a:r>
                      <a:endParaRPr kumimoji="0" lang="zh-TW" altLang="en-US" sz="1700" b="0"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327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Arial" charset="0"/>
                          <a:ea typeface="新細明體" charset="0"/>
                          <a:cs typeface="Arial" charset="0"/>
                        </a:rPr>
                        <a:t>vulvovaginal candidiasis </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Arial" charset="0"/>
                          <a:ea typeface="新細明體" charset="0"/>
                          <a:cs typeface="Arial" charset="0"/>
                        </a:rPr>
                        <a:t>念珠菌陰道炎</a:t>
                      </a:r>
                      <a:endParaRPr kumimoji="0" lang="zh-TW" altLang="en-US" sz="1800" b="1"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分泌物增多</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陰道搔癢</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陰道灼熱感</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外陰部紅腫</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排尿疼痛</a:t>
                      </a:r>
                      <a:endParaRPr kumimoji="0" lang="zh-TW" altLang="en-US" sz="1700" b="0"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1" i="0" u="none" strike="noStrike" cap="none" normalizeH="0" baseline="0">
                          <a:ln>
                            <a:noFill/>
                          </a:ln>
                          <a:solidFill>
                            <a:srgbClr val="FF0000"/>
                          </a:solidFill>
                          <a:effectLst/>
                          <a:latin typeface="Arial" charset="0"/>
                          <a:ea typeface="新細明體" charset="0"/>
                          <a:cs typeface="Arial" charset="0"/>
                        </a:rPr>
                        <a:t>濃稠</a:t>
                      </a:r>
                      <a:endParaRPr kumimoji="0" lang="en-US" altLang="zh-TW" sz="1700" b="1" i="0" u="none" strike="noStrike" cap="none" normalizeH="0" baseline="0">
                        <a:ln>
                          <a:noFill/>
                        </a:ln>
                        <a:solidFill>
                          <a:srgbClr val="FF0000"/>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1" i="0" u="none" strike="noStrike" cap="none" normalizeH="0" baseline="0">
                          <a:ln>
                            <a:noFill/>
                          </a:ln>
                          <a:solidFill>
                            <a:srgbClr val="FF0000"/>
                          </a:solidFill>
                          <a:effectLst/>
                          <a:latin typeface="Arial" charset="0"/>
                          <a:ea typeface="新細明體" charset="0"/>
                          <a:cs typeface="Arial" charset="0"/>
                        </a:rPr>
                        <a:t>白色</a:t>
                      </a:r>
                      <a:r>
                        <a:rPr kumimoji="0" lang="zh-TW" altLang="en-US" sz="1700" b="0" i="0" u="none" strike="noStrike" cap="none" normalizeH="0" baseline="0">
                          <a:ln>
                            <a:noFill/>
                          </a:ln>
                          <a:solidFill>
                            <a:schemeClr val="tx1"/>
                          </a:solidFill>
                          <a:effectLst/>
                          <a:latin typeface="Arial" charset="0"/>
                          <a:ea typeface="新細明體" charset="0"/>
                          <a:cs typeface="Arial" charset="0"/>
                        </a:rPr>
                        <a:t>似乳酪</a:t>
                      </a:r>
                      <a:endParaRPr kumimoji="0" lang="en-US" altLang="zh-TW" sz="1700" b="0" i="0" u="none" strike="noStrike" cap="none" normalizeH="0" baseline="0">
                        <a:ln>
                          <a:noFill/>
                        </a:ln>
                        <a:solidFill>
                          <a:schemeClr val="tx1"/>
                        </a:solidFill>
                        <a:effectLst/>
                        <a:latin typeface="Arial" charset="0"/>
                        <a:ea typeface="新細明體" charset="0"/>
                        <a:cs typeface="Arial" charset="0"/>
                      </a:endParaRPr>
                    </a:p>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無味</a:t>
                      </a:r>
                      <a:endParaRPr kumimoji="0" lang="en-US" altLang="zh-TW" sz="1700" b="0" i="0" u="none" strike="noStrike" cap="none" normalizeH="0" baseline="0">
                        <a:ln>
                          <a:noFill/>
                        </a:ln>
                        <a:solidFill>
                          <a:schemeClr val="tx1"/>
                        </a:solidFill>
                        <a:effectLst/>
                        <a:latin typeface="Arial" charset="0"/>
                        <a:ea typeface="Arial" charset="0"/>
                        <a:cs typeface="Arial"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1" i="0" u="none" strike="noStrike" cap="none" normalizeH="0" baseline="0">
                          <a:ln>
                            <a:noFill/>
                          </a:ln>
                          <a:solidFill>
                            <a:srgbClr val="0000FF"/>
                          </a:solidFill>
                          <a:effectLst/>
                          <a:latin typeface="Arial" charset="0"/>
                          <a:ea typeface="新細明體" charset="0"/>
                          <a:cs typeface="Arial" charset="0"/>
                        </a:rPr>
                        <a:t>正常</a:t>
                      </a:r>
                      <a:r>
                        <a:rPr kumimoji="0" lang="en-US" altLang="zh-TW" sz="1700" b="1" i="0" u="none" strike="noStrike" cap="none" normalizeH="0" baseline="0">
                          <a:ln>
                            <a:noFill/>
                          </a:ln>
                          <a:solidFill>
                            <a:srgbClr val="0000FF"/>
                          </a:solidFill>
                          <a:effectLst/>
                          <a:latin typeface="Arial" charset="0"/>
                          <a:ea typeface="新細明體" charset="0"/>
                          <a:cs typeface="Arial" charset="0"/>
                        </a:rPr>
                        <a:t/>
                      </a:r>
                      <a:br>
                        <a:rPr kumimoji="0" lang="en-US" altLang="zh-TW" sz="1700" b="1" i="0" u="none" strike="noStrike" cap="none" normalizeH="0" baseline="0">
                          <a:ln>
                            <a:noFill/>
                          </a:ln>
                          <a:solidFill>
                            <a:srgbClr val="0000FF"/>
                          </a:solidFill>
                          <a:effectLst/>
                          <a:latin typeface="Arial" charset="0"/>
                          <a:ea typeface="新細明體" charset="0"/>
                          <a:cs typeface="Arial" charset="0"/>
                        </a:rPr>
                      </a:br>
                      <a:r>
                        <a:rPr kumimoji="0" lang="en-US" altLang="zh-TW" sz="1700" b="1" i="0" u="none" strike="noStrike" cap="none" normalizeH="0" baseline="0">
                          <a:ln>
                            <a:noFill/>
                          </a:ln>
                          <a:solidFill>
                            <a:srgbClr val="0000FF"/>
                          </a:solidFill>
                          <a:effectLst/>
                          <a:latin typeface="Arial" charset="0"/>
                          <a:ea typeface="新細明體" charset="0"/>
                          <a:cs typeface="Arial" charset="0"/>
                        </a:rPr>
                        <a:t>(&lt;4.5)</a:t>
                      </a:r>
                      <a:endParaRPr kumimoji="0" lang="zh-TW" altLang="en-US" sz="1700" b="1" i="0" u="none" strike="noStrike" cap="none" normalizeH="0" baseline="0">
                        <a:ln>
                          <a:noFill/>
                        </a:ln>
                        <a:solidFill>
                          <a:srgbClr val="0000FF"/>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1700" b="0" i="0" u="none" strike="noStrike" cap="none" normalizeH="0" baseline="0">
                          <a:ln>
                            <a:noFill/>
                          </a:ln>
                          <a:solidFill>
                            <a:schemeClr val="tx1"/>
                          </a:solidFill>
                          <a:effectLst/>
                          <a:latin typeface="Arial" charset="0"/>
                          <a:ea typeface="新細明體" charset="0"/>
                          <a:cs typeface="Arial" charset="0"/>
                        </a:rPr>
                        <a:t>增加其他感染症的風險</a:t>
                      </a:r>
                      <a:endParaRPr kumimoji="0" lang="zh-TW" altLang="en-US" sz="1700" b="0" i="0" u="none" strike="noStrike" cap="none" normalizeH="0" baseline="0">
                        <a:ln>
                          <a:noFill/>
                        </a:ln>
                        <a:solidFill>
                          <a:schemeClr val="tx1"/>
                        </a:solidFill>
                        <a:effectLst/>
                        <a:latin typeface="Arial" charset="0"/>
                        <a:ea typeface="微軟正黑體"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2805" name="文字方塊 4"/>
          <p:cNvSpPr txBox="1">
            <a:spLocks noChangeArrowheads="1"/>
          </p:cNvSpPr>
          <p:nvPr/>
        </p:nvSpPr>
        <p:spPr bwMode="auto">
          <a:xfrm>
            <a:off x="539750" y="3141663"/>
            <a:ext cx="5770563"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kumimoji="0" lang="en-US" altLang="zh-TW" sz="1800">
                <a:latin typeface="Century Gothic" charset="0"/>
                <a:ea typeface="微軟正黑體" charset="0"/>
                <a:cs typeface="微軟正黑體" charset="0"/>
              </a:rPr>
              <a:t>BV</a:t>
            </a:r>
            <a:r>
              <a:rPr kumimoji="0" lang="zh-TW" altLang="en-US" sz="1800">
                <a:latin typeface="Century Gothic" charset="0"/>
                <a:ea typeface="微軟正黑體" charset="0"/>
                <a:cs typeface="微軟正黑體" charset="0"/>
              </a:rPr>
              <a:t>和</a:t>
            </a:r>
            <a:r>
              <a:rPr kumimoji="0" lang="en-US" altLang="zh-TW" sz="1800">
                <a:latin typeface="Century Gothic" charset="0"/>
                <a:ea typeface="微軟正黑體" charset="0"/>
                <a:cs typeface="微軟正黑體" charset="0"/>
              </a:rPr>
              <a:t>Trichomoniasis</a:t>
            </a:r>
            <a:r>
              <a:rPr kumimoji="0" lang="zh-TW" altLang="en-US" sz="1800">
                <a:latin typeface="Century Gothic" charset="0"/>
                <a:ea typeface="微軟正黑體" charset="0"/>
                <a:cs typeface="微軟正黑體" charset="0"/>
              </a:rPr>
              <a:t>均會導致陰道的</a:t>
            </a:r>
            <a:r>
              <a:rPr kumimoji="0" lang="en-US" altLang="zh-TW" sz="1800">
                <a:latin typeface="Century Gothic" charset="0"/>
                <a:ea typeface="微軟正黑體" charset="0"/>
                <a:cs typeface="微軟正黑體" charset="0"/>
              </a:rPr>
              <a:t>pH</a:t>
            </a:r>
            <a:r>
              <a:rPr kumimoji="0" lang="zh-TW" altLang="en-US" sz="1800">
                <a:latin typeface="Century Gothic" charset="0"/>
                <a:ea typeface="微軟正黑體" charset="0"/>
                <a:cs typeface="微軟正黑體" charset="0"/>
              </a:rPr>
              <a:t>值上升。</a:t>
            </a:r>
            <a:endParaRPr kumimoji="0" lang="en-US" altLang="zh-TW" sz="1800">
              <a:latin typeface="Century Gothic" charset="0"/>
              <a:ea typeface="微軟正黑體" charset="0"/>
              <a:cs typeface="微軟正黑體" charset="0"/>
            </a:endParaRPr>
          </a:p>
          <a:p>
            <a:r>
              <a:rPr kumimoji="0" lang="zh-TW" altLang="en-US" sz="1800">
                <a:latin typeface="Century Gothic" charset="0"/>
                <a:ea typeface="微軟正黑體" charset="0"/>
                <a:cs typeface="微軟正黑體" charset="0"/>
              </a:rPr>
              <a:t>病人的分泌物若有</a:t>
            </a:r>
            <a:r>
              <a:rPr kumimoji="0" lang="zh-TW" altLang="en-US" sz="1800" b="1">
                <a:solidFill>
                  <a:srgbClr val="FF0000"/>
                </a:solidFill>
                <a:latin typeface="Century Gothic" charset="0"/>
                <a:ea typeface="微軟正黑體" charset="0"/>
                <a:cs typeface="微軟正黑體" charset="0"/>
              </a:rPr>
              <a:t>異味</a:t>
            </a:r>
            <a:r>
              <a:rPr kumimoji="0" lang="zh-TW" altLang="en-US" sz="1800">
                <a:latin typeface="Century Gothic" charset="0"/>
                <a:ea typeface="微軟正黑體" charset="0"/>
                <a:cs typeface="微軟正黑體" charset="0"/>
              </a:rPr>
              <a:t>，就應該立刻轉介給</a:t>
            </a:r>
            <a:r>
              <a:rPr kumimoji="0" lang="zh-TW" altLang="en-US" sz="1800" b="1">
                <a:solidFill>
                  <a:srgbClr val="FF0000"/>
                </a:solidFill>
                <a:latin typeface="Century Gothic" charset="0"/>
                <a:ea typeface="微軟正黑體" charset="0"/>
                <a:cs typeface="微軟正黑體" charset="0"/>
              </a:rPr>
              <a:t>醫生</a:t>
            </a:r>
            <a:endParaRPr kumimoji="0" lang="en-US" altLang="zh-TW" sz="1800" b="1">
              <a:solidFill>
                <a:srgbClr val="FF0000"/>
              </a:solidFill>
              <a:latin typeface="Century Gothic" charset="0"/>
              <a:ea typeface="微軟正黑體" charset="0"/>
              <a:cs typeface="微軟正黑體" charset="0"/>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3280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B7632CE6-A559-9040-9585-89164F6E2EFE}" type="slidenum">
              <a:rPr lang="zh-TW" altLang="en-US" sz="1400">
                <a:solidFill>
                  <a:schemeClr val="bg1"/>
                </a:solidFill>
              </a:rPr>
              <a:pPr/>
              <a:t>11</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a:xfrm>
            <a:off x="468313" y="528638"/>
            <a:ext cx="7559675" cy="1281112"/>
          </a:xfrm>
        </p:spPr>
        <p:txBody>
          <a:bodyPr/>
          <a:lstStyle/>
          <a:p>
            <a:r>
              <a:rPr kumimoji="0" lang="en-US" altLang="zh-TW" sz="3200">
                <a:latin typeface="MV Boli" charset="0"/>
                <a:cs typeface="Kaiti TC Bold" charset="0"/>
              </a:rPr>
              <a:t>Differentiation of common vaginal infections</a:t>
            </a:r>
            <a:r>
              <a:rPr kumimoji="0" lang="zh-TW" altLang="en-US" sz="3200">
                <a:latin typeface="MV Boli" charset="0"/>
                <a:cs typeface="Kaiti TC Bold" charset="0"/>
              </a:rPr>
              <a:t> </a:t>
            </a:r>
            <a:r>
              <a:rPr kumimoji="0" lang="en-US" altLang="zh-TW" sz="3200">
                <a:latin typeface="MV Boli" charset="0"/>
                <a:cs typeface="Kaiti TC Bold" charset="0"/>
              </a:rPr>
              <a:t>(2)</a:t>
            </a:r>
            <a:endParaRPr kumimoji="0" lang="zh-TW" altLang="en-US" sz="3200">
              <a:latin typeface="MV Boli" charset="0"/>
              <a:cs typeface="Kaiti TC Bold" charset="0"/>
            </a:endParaRPr>
          </a:p>
        </p:txBody>
      </p:sp>
      <p:sp>
        <p:nvSpPr>
          <p:cNvPr id="33794" name="內容版面配置區 2"/>
          <p:cNvSpPr>
            <a:spLocks noGrp="1"/>
          </p:cNvSpPr>
          <p:nvPr>
            <p:ph idx="1"/>
          </p:nvPr>
        </p:nvSpPr>
        <p:spPr>
          <a:xfrm>
            <a:off x="395288" y="1916113"/>
            <a:ext cx="8289925" cy="5262562"/>
          </a:xfrm>
        </p:spPr>
        <p:txBody>
          <a:bodyPr/>
          <a:lstStyle/>
          <a:p>
            <a:r>
              <a:rPr kumimoji="0" lang="en-US" altLang="zh-TW" sz="2400">
                <a:latin typeface="Calibri" charset="0"/>
                <a:ea typeface="新細明體" charset="0"/>
              </a:rPr>
              <a:t>BV </a:t>
            </a:r>
            <a:r>
              <a:rPr kumimoji="0" lang="zh-TW" altLang="en-US" sz="2400">
                <a:latin typeface="Calibri" charset="0"/>
                <a:ea typeface="新細明體" charset="0"/>
              </a:rPr>
              <a:t>和</a:t>
            </a:r>
            <a:r>
              <a:rPr kumimoji="0" lang="en-US" altLang="zh-TW" sz="2400">
                <a:latin typeface="Calibri" charset="0"/>
                <a:ea typeface="新細明體" charset="0"/>
              </a:rPr>
              <a:t> trichomoniasis</a:t>
            </a:r>
            <a:r>
              <a:rPr kumimoji="0" lang="zh-TW" altLang="en-US" sz="2400">
                <a:latin typeface="Calibri" charset="0"/>
                <a:ea typeface="新細明體" charset="0"/>
              </a:rPr>
              <a:t> 可能會導致嚴重後遺症或併發症，都需</a:t>
            </a:r>
            <a:r>
              <a:rPr kumimoji="0" lang="zh-TW" altLang="en-US" sz="2400">
                <a:solidFill>
                  <a:srgbClr val="FF0000"/>
                </a:solidFill>
                <a:latin typeface="Calibri" charset="0"/>
                <a:ea typeface="新細明體" charset="0"/>
              </a:rPr>
              <a:t>轉介醫生處理</a:t>
            </a:r>
            <a:endParaRPr kumimoji="0" lang="en-US" altLang="zh-TW" sz="2400">
              <a:solidFill>
                <a:srgbClr val="FF0000"/>
              </a:solidFill>
              <a:latin typeface="Calibri" charset="0"/>
              <a:ea typeface="新細明體" charset="0"/>
            </a:endParaRPr>
          </a:p>
          <a:p>
            <a:r>
              <a:rPr kumimoji="0" lang="en-US" altLang="zh-TW" sz="2400">
                <a:latin typeface="Calibri" charset="0"/>
                <a:ea typeface="新細明體" charset="0"/>
              </a:rPr>
              <a:t>BV </a:t>
            </a:r>
            <a:r>
              <a:rPr kumimoji="0" lang="zh-TW" altLang="en-US" sz="2400">
                <a:latin typeface="Calibri" charset="0"/>
                <a:ea typeface="新細明體" charset="0"/>
              </a:rPr>
              <a:t>和</a:t>
            </a:r>
            <a:r>
              <a:rPr kumimoji="0" lang="en-US" altLang="zh-TW" sz="2400">
                <a:latin typeface="Calibri" charset="0"/>
                <a:ea typeface="新細明體" charset="0"/>
              </a:rPr>
              <a:t> trichomoniasis</a:t>
            </a:r>
            <a:r>
              <a:rPr kumimoji="0" lang="zh-TW" altLang="en-US" sz="2400">
                <a:latin typeface="Calibri" charset="0"/>
                <a:ea typeface="新細明體" charset="0"/>
              </a:rPr>
              <a:t> 容易引起下列疾病：</a:t>
            </a:r>
            <a:endParaRPr kumimoji="0" lang="en-US" altLang="zh-TW" sz="2400">
              <a:latin typeface="Calibri" charset="0"/>
              <a:ea typeface="新細明體" charset="0"/>
            </a:endParaRPr>
          </a:p>
          <a:p>
            <a:pPr lvl="1">
              <a:buFont typeface="Wingdings" charset="0"/>
              <a:buChar char="ü"/>
            </a:pPr>
            <a:r>
              <a:rPr kumimoji="0" lang="en-US" altLang="zh-TW" sz="2000">
                <a:latin typeface="Calibri" charset="0"/>
                <a:ea typeface="新細明體" charset="0"/>
              </a:rPr>
              <a:t>Pelvic inflammatory  disease (PID) </a:t>
            </a:r>
            <a:r>
              <a:rPr kumimoji="0" lang="zh-TW" altLang="en-US" sz="2000">
                <a:latin typeface="Calibri" charset="0"/>
                <a:ea typeface="新細明體" charset="0"/>
              </a:rPr>
              <a:t> 骨盆炎</a:t>
            </a:r>
            <a:endParaRPr kumimoji="0" lang="en-US" altLang="zh-TW" sz="2000">
              <a:latin typeface="Calibri" charset="0"/>
              <a:ea typeface="新細明體" charset="0"/>
            </a:endParaRPr>
          </a:p>
          <a:p>
            <a:pPr lvl="1">
              <a:buFont typeface="Wingdings" charset="0"/>
              <a:buChar char="ü"/>
            </a:pPr>
            <a:r>
              <a:rPr kumimoji="0" lang="en-US" altLang="zh-TW" sz="2000">
                <a:latin typeface="Calibri" charset="0"/>
                <a:ea typeface="新細明體" charset="0"/>
              </a:rPr>
              <a:t>Urinary tract infections</a:t>
            </a:r>
          </a:p>
          <a:p>
            <a:pPr lvl="1">
              <a:buFont typeface="Wingdings" charset="0"/>
              <a:buChar char="ü"/>
            </a:pPr>
            <a:r>
              <a:rPr kumimoji="0" lang="en-US" altLang="zh-TW" sz="2000">
                <a:latin typeface="Calibri" charset="0"/>
                <a:ea typeface="新細明體" charset="0"/>
              </a:rPr>
              <a:t>Cervicitis </a:t>
            </a:r>
            <a:r>
              <a:rPr kumimoji="0" lang="zh-TW" altLang="en-US" sz="2000">
                <a:latin typeface="Calibri" charset="0"/>
                <a:ea typeface="新細明體" charset="0"/>
              </a:rPr>
              <a:t>子宮頸炎</a:t>
            </a:r>
            <a:endParaRPr kumimoji="0" lang="en-US" altLang="zh-TW" sz="2000">
              <a:latin typeface="Calibri" charset="0"/>
              <a:ea typeface="新細明體" charset="0"/>
            </a:endParaRPr>
          </a:p>
          <a:p>
            <a:pPr lvl="1">
              <a:buFont typeface="Wingdings" charset="0"/>
              <a:buChar char="ü"/>
            </a:pPr>
            <a:r>
              <a:rPr kumimoji="0" lang="en-US" altLang="zh-TW" sz="2000">
                <a:latin typeface="Calibri" charset="0"/>
                <a:ea typeface="新細明體" charset="0"/>
              </a:rPr>
              <a:t>Preterm labor  </a:t>
            </a:r>
            <a:r>
              <a:rPr kumimoji="0" lang="zh-TW" altLang="en-US" sz="2000">
                <a:latin typeface="Calibri" charset="0"/>
                <a:ea typeface="新細明體" charset="0"/>
              </a:rPr>
              <a:t>早產</a:t>
            </a:r>
            <a:endParaRPr kumimoji="0" lang="en-US" altLang="zh-TW" sz="2000">
              <a:latin typeface="Calibri" charset="0"/>
              <a:ea typeface="新細明體" charset="0"/>
            </a:endParaRPr>
          </a:p>
          <a:p>
            <a:pPr lvl="1">
              <a:buFont typeface="Wingdings" charset="0"/>
              <a:buChar char="ü"/>
            </a:pPr>
            <a:r>
              <a:rPr kumimoji="0" lang="en-US" altLang="zh-TW" sz="2000">
                <a:latin typeface="Calibri" charset="0"/>
                <a:ea typeface="新細明體" charset="0"/>
              </a:rPr>
              <a:t>Tubal infertility  </a:t>
            </a:r>
            <a:r>
              <a:rPr kumimoji="0" lang="zh-TW" altLang="en-US" sz="2000">
                <a:latin typeface="Calibri" charset="0"/>
                <a:ea typeface="新細明體" charset="0"/>
              </a:rPr>
              <a:t>輸卵管性不孕</a:t>
            </a:r>
            <a:endParaRPr kumimoji="0" lang="en-US" altLang="zh-TW" sz="2000">
              <a:latin typeface="Calibri" charset="0"/>
              <a:ea typeface="新細明體" charset="0"/>
            </a:endParaRPr>
          </a:p>
          <a:p>
            <a:pPr lvl="1">
              <a:buFont typeface="Wingdings" charset="0"/>
              <a:buChar char="ü"/>
            </a:pPr>
            <a:r>
              <a:rPr kumimoji="0" lang="en-US" altLang="zh-TW" sz="2000">
                <a:latin typeface="Calibri" charset="0"/>
                <a:ea typeface="新細明體" charset="0"/>
              </a:rPr>
              <a:t>Facilitation of transmission of HIV</a:t>
            </a:r>
          </a:p>
          <a:p>
            <a:r>
              <a:rPr kumimoji="0" lang="en-US" altLang="zh-TW" sz="2200">
                <a:latin typeface="Calibri" charset="0"/>
                <a:ea typeface="新細明體" charset="0"/>
              </a:rPr>
              <a:t>Trichomoniasis</a:t>
            </a:r>
            <a:r>
              <a:rPr kumimoji="0" lang="zh-TW" altLang="en-US" sz="2200">
                <a:latin typeface="Calibri" charset="0"/>
                <a:ea typeface="新細明體" charset="0"/>
              </a:rPr>
              <a:t>為最常見的性病之一，病人及性伴侶</a:t>
            </a:r>
            <a:r>
              <a:rPr kumimoji="0" lang="zh-TW" altLang="en-US" sz="2200">
                <a:solidFill>
                  <a:srgbClr val="FF0000"/>
                </a:solidFill>
                <a:latin typeface="Calibri" charset="0"/>
                <a:ea typeface="新細明體" charset="0"/>
              </a:rPr>
              <a:t>均需接受治療</a:t>
            </a:r>
            <a:r>
              <a:rPr kumimoji="0" lang="zh-TW" altLang="en-US" sz="2200">
                <a:latin typeface="Calibri" charset="0"/>
                <a:ea typeface="新細明體" charset="0"/>
              </a:rPr>
              <a:t>，暫時避免性行為，以免交叉感染</a:t>
            </a:r>
            <a:endParaRPr kumimoji="0" lang="en-US" altLang="zh-TW" sz="2200">
              <a:latin typeface="Calibri" charset="0"/>
              <a:ea typeface="新細明體" charset="0"/>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3379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85BED75D-08A6-9341-8ABB-4FDC08514B72}" type="slidenum">
              <a:rPr lang="zh-TW" altLang="en-US" sz="1400">
                <a:solidFill>
                  <a:schemeClr val="bg1"/>
                </a:solidFill>
              </a:rPr>
              <a:pPr/>
              <a:t>12</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5"/>
          <p:cNvSpPr>
            <a:spLocks noGrp="1"/>
          </p:cNvSpPr>
          <p:nvPr>
            <p:ph type="title"/>
          </p:nvPr>
        </p:nvSpPr>
        <p:spPr>
          <a:xfrm>
            <a:off x="395288" y="476250"/>
            <a:ext cx="8229600" cy="1143000"/>
          </a:xfrm>
        </p:spPr>
        <p:txBody>
          <a:bodyPr/>
          <a:lstStyle/>
          <a:p>
            <a:r>
              <a:rPr kumimoji="0" lang="en-US" altLang="zh-TW" sz="6000" b="1">
                <a:latin typeface="Arial" charset="0"/>
                <a:cs typeface="Arial" charset="0"/>
              </a:rPr>
              <a:t>Outline</a:t>
            </a:r>
            <a:endParaRPr kumimoji="0" lang="zh-TW" altLang="en-US" sz="6000" b="1">
              <a:latin typeface="Arial" charset="0"/>
              <a:cs typeface="Arial" charset="0"/>
            </a:endParaRPr>
          </a:p>
        </p:txBody>
      </p:sp>
      <p:sp>
        <p:nvSpPr>
          <p:cNvPr id="15362" name="內容版面配置區 6"/>
          <p:cNvSpPr>
            <a:spLocks noGrp="1"/>
          </p:cNvSpPr>
          <p:nvPr>
            <p:ph idx="1"/>
          </p:nvPr>
        </p:nvSpPr>
        <p:spPr>
          <a:xfrm>
            <a:off x="457200" y="2011363"/>
            <a:ext cx="8435975" cy="4441825"/>
          </a:xfrm>
        </p:spPr>
        <p:txBody>
          <a:bodyPr rtlCol="0">
            <a:normAutofit/>
          </a:bodyPr>
          <a:lstStyle/>
          <a:p>
            <a:pPr marL="0" indent="0" fontAlgn="auto">
              <a:spcAft>
                <a:spcPts val="0"/>
              </a:spcAft>
              <a:buFont typeface="Wingdings" pitchFamily="2" charset="2"/>
              <a:buNone/>
              <a:defRPr/>
            </a:pPr>
            <a:r>
              <a:rPr kumimoji="0" lang="en-US" altLang="zh-TW" sz="2800" dirty="0">
                <a:solidFill>
                  <a:schemeClr val="bg1">
                    <a:lumMod val="75000"/>
                  </a:schemeClr>
                </a:solidFill>
                <a:latin typeface="Arial"/>
                <a:cs typeface="Arial"/>
              </a:rPr>
              <a:t>1. Anatomy and physiology of the vagina</a:t>
            </a:r>
          </a:p>
          <a:p>
            <a:pPr marL="0" indent="0" fontAlgn="auto">
              <a:spcAft>
                <a:spcPts val="0"/>
              </a:spcAft>
              <a:buFont typeface="Wingdings 2" pitchFamily="18" charset="2"/>
              <a:buNone/>
              <a:defRPr/>
            </a:pPr>
            <a:r>
              <a:rPr kumimoji="0" lang="en-US" altLang="zh-TW" sz="2800" dirty="0">
                <a:solidFill>
                  <a:schemeClr val="bg1">
                    <a:lumMod val="75000"/>
                  </a:schemeClr>
                </a:solidFill>
                <a:latin typeface="Arial"/>
                <a:cs typeface="Arial"/>
              </a:rPr>
              <a:t>2. Differentiation of common vaginal infections</a:t>
            </a:r>
          </a:p>
          <a:p>
            <a:pPr marL="0" indent="0" fontAlgn="auto">
              <a:spcAft>
                <a:spcPts val="0"/>
              </a:spcAft>
              <a:buFont typeface="Wingdings 2" pitchFamily="18" charset="2"/>
              <a:buNone/>
              <a:defRPr/>
            </a:pPr>
            <a:r>
              <a:rPr kumimoji="0" lang="en-US" altLang="zh-TW" sz="2800" dirty="0" smtClean="0">
                <a:solidFill>
                  <a:schemeClr val="tx1"/>
                </a:solidFill>
                <a:latin typeface="Arial"/>
                <a:cs typeface="Arial"/>
              </a:rPr>
              <a:t>3. </a:t>
            </a:r>
            <a:r>
              <a:rPr kumimoji="0" lang="en-US" altLang="zh-TW" sz="2800" dirty="0" err="1" smtClean="0">
                <a:solidFill>
                  <a:schemeClr val="tx1"/>
                </a:solidFill>
                <a:latin typeface="Arial"/>
                <a:cs typeface="Arial"/>
              </a:rPr>
              <a:t>Vulvovaginal</a:t>
            </a:r>
            <a:r>
              <a:rPr kumimoji="0" lang="en-US" altLang="zh-TW" sz="2800" dirty="0" smtClean="0">
                <a:solidFill>
                  <a:schemeClr val="tx1"/>
                </a:solidFill>
                <a:latin typeface="Arial"/>
                <a:cs typeface="Arial"/>
              </a:rPr>
              <a:t> candidiasis</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4. Atrophic vaginitis</a:t>
            </a:r>
            <a:r>
              <a:rPr kumimoji="0" lang="zh-TW" altLang="en-US" sz="2800" dirty="0" smtClean="0">
                <a:solidFill>
                  <a:schemeClr val="bg1">
                    <a:lumMod val="75000"/>
                  </a:schemeClr>
                </a:solidFill>
                <a:latin typeface="Arial"/>
                <a:cs typeface="Arial"/>
              </a:rPr>
              <a:t> </a:t>
            </a:r>
            <a:endParaRPr kumimoji="0" lang="en-US" altLang="zh-TW" sz="2800" dirty="0" smtClean="0">
              <a:solidFill>
                <a:schemeClr val="bg1">
                  <a:lumMod val="75000"/>
                </a:schemeClr>
              </a:solidFill>
              <a:latin typeface="Arial"/>
              <a:cs typeface="Arial"/>
            </a:endParaRP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5. Vaginal douching </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348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F975EE5D-6F3F-4E4A-9E5D-D195B057D8F2}" type="slidenum">
              <a:rPr lang="zh-TW" altLang="en-US" sz="1400">
                <a:solidFill>
                  <a:schemeClr val="bg1"/>
                </a:solidFill>
              </a:rPr>
              <a:pPr/>
              <a:t>13</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p:txBody>
          <a:bodyPr/>
          <a:lstStyle/>
          <a:p>
            <a:r>
              <a:rPr kumimoji="0" lang="en-US" altLang="zh-TW" sz="4000" b="1">
                <a:latin typeface="Arial" charset="0"/>
                <a:cs typeface="Arial" charset="0"/>
              </a:rPr>
              <a:t>Vulvovaginal Candidiasis (VVC) </a:t>
            </a:r>
            <a:r>
              <a:rPr kumimoji="0" lang="zh-TW" altLang="en-US" sz="2800">
                <a:latin typeface="Arial" charset="0"/>
                <a:cs typeface="Arial" charset="0"/>
              </a:rPr>
              <a:t>外陰陰道念珠菌感染</a:t>
            </a:r>
            <a:br>
              <a:rPr kumimoji="0" lang="zh-TW" altLang="en-US" sz="2800">
                <a:latin typeface="Arial" charset="0"/>
                <a:cs typeface="Arial" charset="0"/>
              </a:rPr>
            </a:br>
            <a:endParaRPr kumimoji="0" lang="zh-TW" altLang="en-US" sz="4000">
              <a:latin typeface="Arial" charset="0"/>
              <a:cs typeface="Arial" charset="0"/>
            </a:endParaRPr>
          </a:p>
        </p:txBody>
      </p:sp>
      <p:sp>
        <p:nvSpPr>
          <p:cNvPr id="3" name="副標題 2"/>
          <p:cNvSpPr>
            <a:spLocks noGrp="1"/>
          </p:cNvSpPr>
          <p:nvPr>
            <p:ph idx="1"/>
          </p:nvPr>
        </p:nvSpPr>
        <p:spPr>
          <a:xfrm>
            <a:off x="611188" y="2276475"/>
            <a:ext cx="8250237" cy="4144963"/>
          </a:xfrm>
        </p:spPr>
        <p:txBody>
          <a:bodyPr rtlCol="0">
            <a:normAutofit fontScale="92500" lnSpcReduction="20000"/>
          </a:bodyPr>
          <a:lstStyle/>
          <a:p>
            <a:pPr marL="539750" indent="-539750" fontAlgn="auto">
              <a:spcAft>
                <a:spcPts val="0"/>
              </a:spcAft>
              <a:buFont typeface="Wingdings" pitchFamily="2" charset="2"/>
              <a:buChar char="n"/>
              <a:defRPr/>
            </a:pPr>
            <a:r>
              <a:rPr kumimoji="0" lang="en-US" altLang="zh-TW" sz="2400" dirty="0" smtClean="0">
                <a:solidFill>
                  <a:srgbClr val="FF0000"/>
                </a:solidFill>
                <a:latin typeface="Arial" panose="020B0604020202020204" pitchFamily="34" charset="0"/>
                <a:cs typeface="Arial" panose="020B0604020202020204" pitchFamily="34" charset="0"/>
              </a:rPr>
              <a:t>Yeast infection and </a:t>
            </a:r>
            <a:r>
              <a:rPr kumimoji="0" lang="en-US" altLang="zh-TW" sz="2400" dirty="0" err="1" smtClean="0">
                <a:solidFill>
                  <a:srgbClr val="FF0000"/>
                </a:solidFill>
                <a:latin typeface="Arial" panose="020B0604020202020204" pitchFamily="34" charset="0"/>
                <a:cs typeface="Arial" panose="020B0604020202020204" pitchFamily="34" charset="0"/>
              </a:rPr>
              <a:t>moniliasis</a:t>
            </a:r>
            <a:endParaRPr kumimoji="0" lang="en-US" altLang="zh-TW" sz="2400" dirty="0">
              <a:solidFill>
                <a:srgbClr val="FF0000"/>
              </a:solidFill>
              <a:latin typeface="Arial" panose="020B0604020202020204" pitchFamily="34" charset="0"/>
              <a:cs typeface="Arial" panose="020B0604020202020204" pitchFamily="34" charset="0"/>
            </a:endParaRPr>
          </a:p>
          <a:p>
            <a:pPr lvl="3" fontAlgn="auto">
              <a:spcAft>
                <a:spcPts val="0"/>
              </a:spcAft>
              <a:buClr>
                <a:schemeClr val="accent1">
                  <a:lumMod val="60000"/>
                  <a:lumOff val="40000"/>
                </a:schemeClr>
              </a:buClr>
              <a:buFont typeface="Wingdings" charset="2"/>
              <a:buChar char="ü"/>
              <a:defRPr/>
            </a:pPr>
            <a:r>
              <a:rPr kumimoji="0" lang="en-US" altLang="zh-TW" sz="1900" dirty="0" smtClean="0">
                <a:solidFill>
                  <a:srgbClr val="FF0000"/>
                </a:solidFill>
                <a:latin typeface="Arial" panose="020B0604020202020204" pitchFamily="34" charset="0"/>
                <a:cs typeface="Arial" panose="020B0604020202020204" pitchFamily="34" charset="0"/>
              </a:rPr>
              <a:t>80</a:t>
            </a:r>
            <a:r>
              <a:rPr kumimoji="0" lang="en-US" altLang="zh-TW" sz="1900" dirty="0">
                <a:solidFill>
                  <a:srgbClr val="FF0000"/>
                </a:solidFill>
                <a:latin typeface="Arial" panose="020B0604020202020204" pitchFamily="34" charset="0"/>
                <a:cs typeface="Arial" panose="020B0604020202020204" pitchFamily="34" charset="0"/>
              </a:rPr>
              <a:t>%~90% caused by C. </a:t>
            </a:r>
            <a:r>
              <a:rPr kumimoji="0" lang="en-US" altLang="zh-TW" sz="1900" dirty="0" err="1" smtClean="0">
                <a:solidFill>
                  <a:srgbClr val="FF0000"/>
                </a:solidFill>
                <a:latin typeface="Arial" panose="020B0604020202020204" pitchFamily="34" charset="0"/>
                <a:cs typeface="Arial" panose="020B0604020202020204" pitchFamily="34" charset="0"/>
              </a:rPr>
              <a:t>albicans</a:t>
            </a:r>
            <a:endParaRPr kumimoji="0" lang="en-US" altLang="zh-TW" sz="1900" dirty="0" smtClean="0">
              <a:solidFill>
                <a:srgbClr val="FF0000"/>
              </a:solidFill>
              <a:latin typeface="Arial" panose="020B0604020202020204" pitchFamily="34" charset="0"/>
              <a:cs typeface="Arial" panose="020B0604020202020204" pitchFamily="34" charset="0"/>
            </a:endParaRPr>
          </a:p>
          <a:p>
            <a:pPr lvl="3" fontAlgn="auto">
              <a:spcAft>
                <a:spcPts val="0"/>
              </a:spcAft>
              <a:buClr>
                <a:schemeClr val="accent1">
                  <a:lumMod val="60000"/>
                  <a:lumOff val="40000"/>
                </a:schemeClr>
              </a:buClr>
              <a:buFont typeface="Wingdings" charset="2"/>
              <a:buChar char="ü"/>
              <a:defRPr/>
            </a:pPr>
            <a:r>
              <a:rPr kumimoji="0" lang="en-US" altLang="zh-TW" sz="1900" dirty="0" smtClean="0">
                <a:solidFill>
                  <a:schemeClr val="tx1">
                    <a:lumMod val="65000"/>
                    <a:lumOff val="35000"/>
                  </a:schemeClr>
                </a:solidFill>
                <a:latin typeface="Arial" panose="020B0604020202020204" pitchFamily="34" charset="0"/>
                <a:cs typeface="Arial" panose="020B0604020202020204" pitchFamily="34" charset="0"/>
              </a:rPr>
              <a:t>C</a:t>
            </a:r>
            <a:r>
              <a:rPr kumimoji="0" lang="en-US" altLang="zh-TW" sz="1900" dirty="0">
                <a:solidFill>
                  <a:schemeClr val="tx1">
                    <a:lumMod val="65000"/>
                    <a:lumOff val="35000"/>
                  </a:schemeClr>
                </a:solidFill>
                <a:latin typeface="Arial" panose="020B0604020202020204" pitchFamily="34" charset="0"/>
                <a:cs typeface="Arial" panose="020B0604020202020204" pitchFamily="34" charset="0"/>
              </a:rPr>
              <a:t>. </a:t>
            </a:r>
            <a:r>
              <a:rPr kumimoji="0" lang="en-US" altLang="zh-TW" sz="1900" dirty="0" err="1">
                <a:solidFill>
                  <a:schemeClr val="tx1">
                    <a:lumMod val="65000"/>
                    <a:lumOff val="35000"/>
                  </a:schemeClr>
                </a:solidFill>
                <a:latin typeface="Arial" panose="020B0604020202020204" pitchFamily="34" charset="0"/>
                <a:cs typeface="Arial" panose="020B0604020202020204" pitchFamily="34" charset="0"/>
              </a:rPr>
              <a:t>glabrata</a:t>
            </a:r>
            <a:r>
              <a:rPr kumimoji="0" lang="en-US" altLang="zh-TW" sz="1900" dirty="0">
                <a:solidFill>
                  <a:schemeClr val="tx1">
                    <a:lumMod val="65000"/>
                    <a:lumOff val="35000"/>
                  </a:schemeClr>
                </a:solidFill>
                <a:latin typeface="Arial" panose="020B0604020202020204" pitchFamily="34" charset="0"/>
                <a:cs typeface="Arial" panose="020B0604020202020204" pitchFamily="34" charset="0"/>
              </a:rPr>
              <a:t> </a:t>
            </a:r>
            <a:r>
              <a:rPr kumimoji="0" lang="zh-TW" altLang="en-US" sz="1900" dirty="0">
                <a:solidFill>
                  <a:schemeClr val="tx1">
                    <a:lumMod val="65000"/>
                    <a:lumOff val="35000"/>
                  </a:schemeClr>
                </a:solidFill>
                <a:latin typeface="Arial" panose="020B0604020202020204" pitchFamily="34" charset="0"/>
                <a:cs typeface="Arial" panose="020B0604020202020204" pitchFamily="34" charset="0"/>
              </a:rPr>
              <a:t>、</a:t>
            </a:r>
            <a:r>
              <a:rPr kumimoji="0" lang="en-US" altLang="zh-TW" sz="1900" dirty="0">
                <a:solidFill>
                  <a:schemeClr val="tx1">
                    <a:lumMod val="65000"/>
                    <a:lumOff val="35000"/>
                  </a:schemeClr>
                </a:solidFill>
                <a:latin typeface="Arial" panose="020B0604020202020204" pitchFamily="34" charset="0"/>
                <a:cs typeface="Arial" panose="020B0604020202020204" pitchFamily="34" charset="0"/>
              </a:rPr>
              <a:t>C. </a:t>
            </a:r>
            <a:r>
              <a:rPr kumimoji="0" lang="en-US" altLang="zh-TW" sz="1900" dirty="0" err="1">
                <a:solidFill>
                  <a:schemeClr val="tx1">
                    <a:lumMod val="65000"/>
                    <a:lumOff val="35000"/>
                  </a:schemeClr>
                </a:solidFill>
                <a:latin typeface="Arial" panose="020B0604020202020204" pitchFamily="34" charset="0"/>
                <a:cs typeface="Arial" panose="020B0604020202020204" pitchFamily="34" charset="0"/>
              </a:rPr>
              <a:t>tropicalis</a:t>
            </a:r>
            <a:r>
              <a:rPr kumimoji="0" lang="en-US" altLang="zh-TW" sz="1900" dirty="0">
                <a:solidFill>
                  <a:schemeClr val="tx1">
                    <a:lumMod val="65000"/>
                    <a:lumOff val="35000"/>
                  </a:schemeClr>
                </a:solidFill>
                <a:latin typeface="Arial" panose="020B0604020202020204" pitchFamily="34" charset="0"/>
                <a:cs typeface="Arial" panose="020B0604020202020204" pitchFamily="34" charset="0"/>
              </a:rPr>
              <a:t> </a:t>
            </a:r>
            <a:r>
              <a:rPr kumimoji="0" lang="zh-TW" altLang="en-US" sz="1900" dirty="0">
                <a:solidFill>
                  <a:schemeClr val="tx1">
                    <a:lumMod val="65000"/>
                    <a:lumOff val="35000"/>
                  </a:schemeClr>
                </a:solidFill>
                <a:latin typeface="Arial" panose="020B0604020202020204" pitchFamily="34" charset="0"/>
                <a:cs typeface="Arial" panose="020B0604020202020204" pitchFamily="34" charset="0"/>
              </a:rPr>
              <a:t>、</a:t>
            </a:r>
            <a:r>
              <a:rPr kumimoji="0" lang="en-US" altLang="zh-TW" sz="1900" dirty="0">
                <a:solidFill>
                  <a:schemeClr val="tx1">
                    <a:lumMod val="65000"/>
                    <a:lumOff val="35000"/>
                  </a:schemeClr>
                </a:solidFill>
                <a:latin typeface="Arial" panose="020B0604020202020204" pitchFamily="34" charset="0"/>
                <a:cs typeface="Arial" panose="020B0604020202020204" pitchFamily="34" charset="0"/>
              </a:rPr>
              <a:t>Saccharomyces </a:t>
            </a:r>
            <a:r>
              <a:rPr kumimoji="0" lang="en-US" altLang="zh-TW" sz="1900" dirty="0" err="1">
                <a:solidFill>
                  <a:schemeClr val="tx1">
                    <a:lumMod val="65000"/>
                    <a:lumOff val="35000"/>
                  </a:schemeClr>
                </a:solidFill>
                <a:latin typeface="Arial" panose="020B0604020202020204" pitchFamily="34" charset="0"/>
                <a:cs typeface="Arial" panose="020B0604020202020204" pitchFamily="34" charset="0"/>
              </a:rPr>
              <a:t>cerevisiae</a:t>
            </a:r>
            <a:r>
              <a:rPr kumimoji="0" lang="en-US" altLang="zh-TW" sz="1900" dirty="0">
                <a:solidFill>
                  <a:schemeClr val="tx1">
                    <a:lumMod val="65000"/>
                    <a:lumOff val="35000"/>
                  </a:schemeClr>
                </a:solidFill>
                <a:latin typeface="Arial" panose="020B0604020202020204" pitchFamily="34" charset="0"/>
                <a:cs typeface="Arial" panose="020B0604020202020204" pitchFamily="34" charset="0"/>
              </a:rPr>
              <a:t> increasing in the past </a:t>
            </a:r>
            <a:r>
              <a:rPr kumimoji="0" lang="en-US" altLang="zh-TW" sz="1900" dirty="0" smtClean="0">
                <a:solidFill>
                  <a:schemeClr val="tx1">
                    <a:lumMod val="65000"/>
                    <a:lumOff val="35000"/>
                  </a:schemeClr>
                </a:solidFill>
                <a:latin typeface="Arial" panose="020B0604020202020204" pitchFamily="34" charset="0"/>
                <a:cs typeface="Arial" panose="020B0604020202020204" pitchFamily="34" charset="0"/>
              </a:rPr>
              <a:t>decades</a:t>
            </a:r>
            <a:endParaRPr kumimoji="0" lang="en-US" altLang="zh-TW" sz="1900" dirty="0" smtClean="0">
              <a:solidFill>
                <a:srgbClr val="FF0000"/>
              </a:solidFill>
              <a:latin typeface="Arial" panose="020B0604020202020204" pitchFamily="34" charset="0"/>
              <a:cs typeface="Arial" panose="020B0604020202020204" pitchFamily="34" charset="0"/>
            </a:endParaRPr>
          </a:p>
          <a:p>
            <a:pPr marL="539750" indent="-539750" fontAlgn="auto">
              <a:spcAft>
                <a:spcPts val="0"/>
              </a:spcAft>
              <a:buFont typeface="Wingdings" pitchFamily="2" charset="2"/>
              <a:buChar char="n"/>
              <a:defRPr/>
            </a:pPr>
            <a:r>
              <a:rPr kumimoji="0" lang="en-US" altLang="zh-TW" sz="2400" dirty="0">
                <a:solidFill>
                  <a:schemeClr val="tx1">
                    <a:lumMod val="65000"/>
                    <a:lumOff val="35000"/>
                  </a:schemeClr>
                </a:solidFill>
                <a:latin typeface="Arial" panose="020B0604020202020204" pitchFamily="34" charset="0"/>
                <a:cs typeface="Arial" panose="020B0604020202020204" pitchFamily="34" charset="0"/>
              </a:rPr>
              <a:t>S</a:t>
            </a:r>
            <a:r>
              <a:rPr kumimoji="0" lang="en-US" altLang="zh-TW" sz="2400" dirty="0" smtClean="0">
                <a:solidFill>
                  <a:schemeClr val="tx1">
                    <a:lumMod val="65000"/>
                    <a:lumOff val="35000"/>
                  </a:schemeClr>
                </a:solidFill>
                <a:latin typeface="Arial" panose="020B0604020202020204" pitchFamily="34" charset="0"/>
                <a:cs typeface="Arial" panose="020B0604020202020204" pitchFamily="34" charset="0"/>
              </a:rPr>
              <a:t>econd most common after BV</a:t>
            </a:r>
          </a:p>
          <a:p>
            <a:pPr marL="539750" indent="-539750" fontAlgn="auto">
              <a:spcAft>
                <a:spcPts val="0"/>
              </a:spcAft>
              <a:buFont typeface="Wingdings" pitchFamily="2" charset="2"/>
              <a:buChar char="n"/>
              <a:defRPr/>
            </a:pPr>
            <a:r>
              <a:rPr kumimoji="0" lang="en-US" altLang="zh-TW" sz="2400" dirty="0" smtClean="0">
                <a:solidFill>
                  <a:schemeClr val="tx1">
                    <a:lumMod val="65000"/>
                    <a:lumOff val="35000"/>
                  </a:schemeClr>
                </a:solidFill>
                <a:latin typeface="Arial" panose="020B0604020202020204" pitchFamily="34" charset="0"/>
                <a:cs typeface="Arial" panose="020B0604020202020204" pitchFamily="34" charset="0"/>
              </a:rPr>
              <a:t>Not common occur before menarche</a:t>
            </a:r>
          </a:p>
          <a:p>
            <a:pPr marL="539750" indent="-539750" fontAlgn="auto">
              <a:spcAft>
                <a:spcPts val="0"/>
              </a:spcAft>
              <a:buFont typeface="Wingdings" pitchFamily="2" charset="2"/>
              <a:buChar char="n"/>
              <a:defRPr/>
            </a:pPr>
            <a:r>
              <a:rPr kumimoji="0" lang="en-US" altLang="zh-TW" sz="2400" dirty="0" smtClean="0">
                <a:solidFill>
                  <a:schemeClr val="tx1">
                    <a:lumMod val="65000"/>
                    <a:lumOff val="35000"/>
                  </a:schemeClr>
                </a:solidFill>
                <a:latin typeface="Arial" panose="020B0604020202020204" pitchFamily="34" charset="0"/>
                <a:cs typeface="Arial" panose="020B0604020202020204" pitchFamily="34" charset="0"/>
              </a:rPr>
              <a:t>By 25 ages women may experience &gt;1x (50%)</a:t>
            </a:r>
          </a:p>
          <a:p>
            <a:pPr marL="539750" indent="-539750" fontAlgn="auto">
              <a:spcAft>
                <a:spcPts val="0"/>
              </a:spcAft>
              <a:buFont typeface="Wingdings" pitchFamily="2" charset="2"/>
              <a:buChar char="n"/>
              <a:defRPr/>
            </a:pPr>
            <a:r>
              <a:rPr kumimoji="0" lang="en-US" altLang="zh-TW" sz="2400" dirty="0" smtClean="0">
                <a:solidFill>
                  <a:schemeClr val="tx1">
                    <a:lumMod val="65000"/>
                    <a:lumOff val="35000"/>
                  </a:schemeClr>
                </a:solidFill>
                <a:latin typeface="Arial" panose="020B0604020202020204" pitchFamily="34" charset="0"/>
                <a:cs typeface="Arial" panose="020B0604020202020204" pitchFamily="34" charset="0"/>
              </a:rPr>
              <a:t>Black women &gt; white or another</a:t>
            </a:r>
          </a:p>
          <a:p>
            <a:pPr marL="539750" indent="-539750" fontAlgn="auto">
              <a:spcAft>
                <a:spcPts val="0"/>
              </a:spcAft>
              <a:buFont typeface="Wingdings" pitchFamily="2" charset="2"/>
              <a:buChar char="n"/>
              <a:defRPr/>
            </a:pPr>
            <a:r>
              <a:rPr kumimoji="0" lang="en-US" altLang="zh-TW" sz="2400" dirty="0" smtClean="0">
                <a:solidFill>
                  <a:srgbClr val="FF0000"/>
                </a:solidFill>
                <a:latin typeface="Arial" panose="020B0604020202020204" pitchFamily="34" charset="0"/>
                <a:cs typeface="Arial" panose="020B0604020202020204" pitchFamily="34" charset="0"/>
              </a:rPr>
              <a:t>Few (5%) will occur recurrent infection</a:t>
            </a:r>
            <a:r>
              <a:rPr kumimoji="0" lang="en-US" altLang="zh-TW" sz="2400" dirty="0" smtClean="0">
                <a:solidFill>
                  <a:srgbClr val="FF0000"/>
                </a:solidFill>
                <a:latin typeface="Calibri" pitchFamily="34" charset="0"/>
                <a:cs typeface="+mn-cs"/>
              </a:rPr>
              <a:t> </a:t>
            </a:r>
            <a:r>
              <a:rPr kumimoji="0" lang="en-US" altLang="zh-TW" sz="2400" dirty="0">
                <a:solidFill>
                  <a:schemeClr val="tx1">
                    <a:lumMod val="65000"/>
                    <a:lumOff val="35000"/>
                  </a:schemeClr>
                </a:solidFill>
                <a:latin typeface="Calibri" pitchFamily="34" charset="0"/>
                <a:cs typeface="+mn-cs"/>
              </a:rPr>
              <a:t>(defined as 4 or more infections within one year period)</a:t>
            </a:r>
            <a:endParaRPr kumimoji="0" lang="en-US" altLang="zh-TW" sz="2400" dirty="0" smtClean="0">
              <a:solidFill>
                <a:srgbClr val="FF0000"/>
              </a:solidFill>
              <a:latin typeface="Arial" panose="020B0604020202020204" pitchFamily="34" charset="0"/>
              <a:cs typeface="Arial" panose="020B0604020202020204" pitchFamily="34" charset="0"/>
            </a:endParaRPr>
          </a:p>
          <a:p>
            <a:pPr fontAlgn="auto">
              <a:spcAft>
                <a:spcPts val="0"/>
              </a:spcAft>
              <a:buFont typeface="Wingdings" pitchFamily="2" charset="2"/>
              <a:buChar char="Ø"/>
              <a:defRPr/>
            </a:pPr>
            <a:endParaRPr kumimoji="0" lang="en-US" altLang="zh-TW" sz="2400" dirty="0" smtClean="0">
              <a:solidFill>
                <a:schemeClr val="tx1">
                  <a:lumMod val="65000"/>
                  <a:lumOff val="35000"/>
                </a:schemeClr>
              </a:solidFill>
              <a:latin typeface="Arial" panose="020B0604020202020204" pitchFamily="34" charset="0"/>
              <a:cs typeface="Arial" panose="020B0604020202020204" pitchFamily="34" charset="0"/>
            </a:endParaRPr>
          </a:p>
          <a:p>
            <a:pPr fontAlgn="auto">
              <a:spcAft>
                <a:spcPts val="0"/>
              </a:spcAft>
              <a:buFont typeface="Wingdings" pitchFamily="2" charset="2"/>
              <a:buChar char="Ø"/>
              <a:defRPr/>
            </a:pPr>
            <a:endParaRPr kumimoji="0" lang="en-US" altLang="zh-TW" sz="24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3584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C65AC42F-F874-1546-A72C-580CF569991A}" type="slidenum">
              <a:rPr lang="zh-TW" altLang="en-US" sz="1400">
                <a:solidFill>
                  <a:schemeClr val="bg1"/>
                </a:solidFill>
              </a:rPr>
              <a:pPr/>
              <a:t>14</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a:xfrm>
            <a:off x="395288" y="549275"/>
            <a:ext cx="7632700" cy="1281113"/>
          </a:xfrm>
        </p:spPr>
        <p:txBody>
          <a:bodyPr/>
          <a:lstStyle/>
          <a:p>
            <a:r>
              <a:rPr kumimoji="0" lang="en-US" altLang="zh-TW" sz="4200" b="1">
                <a:latin typeface="Arial" charset="0"/>
                <a:cs typeface="Arial" charset="0"/>
              </a:rPr>
              <a:t>Clinical Presentation of VVC</a:t>
            </a:r>
            <a:endParaRPr kumimoji="0" lang="zh-TW" altLang="en-US" sz="4200" b="1">
              <a:latin typeface="Arial" charset="0"/>
              <a:cs typeface="Arial" charset="0"/>
            </a:endParaRPr>
          </a:p>
        </p:txBody>
      </p:sp>
      <p:sp>
        <p:nvSpPr>
          <p:cNvPr id="3" name="內容版面配置區 2"/>
          <p:cNvSpPr>
            <a:spLocks noGrp="1"/>
          </p:cNvSpPr>
          <p:nvPr>
            <p:ph idx="1"/>
          </p:nvPr>
        </p:nvSpPr>
        <p:spPr>
          <a:xfrm>
            <a:off x="468313" y="1568450"/>
            <a:ext cx="8424862" cy="4956175"/>
          </a:xfrm>
          <a:solidFill>
            <a:srgbClr val="FFFFFF"/>
          </a:solidFill>
        </p:spPr>
        <p:txBody>
          <a:bodyPr rtlCol="0">
            <a:normAutofit lnSpcReduction="10000"/>
          </a:bodyPr>
          <a:lstStyle/>
          <a:p>
            <a:pPr fontAlgn="auto">
              <a:spcAft>
                <a:spcPts val="0"/>
              </a:spcAft>
              <a:buFont typeface="Wingdings" charset="2"/>
              <a:buChar char="n"/>
              <a:defRPr/>
            </a:pPr>
            <a:r>
              <a:rPr kumimoji="0" lang="en-US" altLang="zh-TW" sz="2400" dirty="0" smtClean="0">
                <a:solidFill>
                  <a:schemeClr val="tx1"/>
                </a:solidFill>
                <a:latin typeface="Calibri" pitchFamily="34" charset="0"/>
                <a:cs typeface="+mn-cs"/>
              </a:rPr>
              <a:t>VVC infection do not affect pH</a:t>
            </a:r>
            <a:r>
              <a:rPr kumimoji="0" lang="en-US" altLang="zh-TW" sz="2800" dirty="0" smtClean="0">
                <a:solidFill>
                  <a:schemeClr val="tx1"/>
                </a:solidFill>
                <a:latin typeface="Calibri" pitchFamily="34" charset="0"/>
                <a:cs typeface="+mn-cs"/>
              </a:rPr>
              <a:t/>
            </a:r>
            <a:br>
              <a:rPr kumimoji="0" lang="en-US" altLang="zh-TW" sz="2800" dirty="0" smtClean="0">
                <a:solidFill>
                  <a:schemeClr val="tx1"/>
                </a:solidFill>
                <a:latin typeface="Calibri" pitchFamily="34" charset="0"/>
                <a:cs typeface="+mn-cs"/>
              </a:rPr>
            </a:br>
            <a:r>
              <a:rPr kumimoji="0" lang="en-US" altLang="zh-TW" dirty="0" smtClean="0">
                <a:solidFill>
                  <a:schemeClr val="accent2">
                    <a:lumMod val="75000"/>
                  </a:schemeClr>
                </a:solidFill>
                <a:latin typeface="Calibri" pitchFamily="34" charset="0"/>
                <a:cs typeface="+mn-cs"/>
              </a:rPr>
              <a:t>★pH&gt;4.5 indicates  a bacterial or </a:t>
            </a:r>
            <a:r>
              <a:rPr kumimoji="0" lang="en-US" altLang="zh-TW" dirty="0" err="1" smtClean="0">
                <a:solidFill>
                  <a:schemeClr val="accent2">
                    <a:lumMod val="75000"/>
                  </a:schemeClr>
                </a:solidFill>
                <a:latin typeface="Calibri" pitchFamily="34" charset="0"/>
                <a:cs typeface="+mn-cs"/>
              </a:rPr>
              <a:t>trichomonal</a:t>
            </a:r>
            <a:r>
              <a:rPr kumimoji="0" lang="en-US" altLang="zh-TW" dirty="0" smtClean="0">
                <a:solidFill>
                  <a:schemeClr val="accent2">
                    <a:lumMod val="75000"/>
                  </a:schemeClr>
                </a:solidFill>
                <a:latin typeface="Calibri" pitchFamily="34" charset="0"/>
                <a:cs typeface="+mn-cs"/>
              </a:rPr>
              <a:t> vaginal infection</a:t>
            </a:r>
            <a:endParaRPr kumimoji="0" lang="en-US" altLang="zh-TW" sz="2800" dirty="0" smtClean="0">
              <a:solidFill>
                <a:schemeClr val="accent2">
                  <a:lumMod val="75000"/>
                </a:schemeClr>
              </a:solidFill>
              <a:latin typeface="Calibri" pitchFamily="34" charset="0"/>
              <a:cs typeface="+mn-cs"/>
            </a:endParaRPr>
          </a:p>
          <a:p>
            <a:pPr fontAlgn="auto">
              <a:spcAft>
                <a:spcPts val="0"/>
              </a:spcAft>
              <a:buFont typeface="Wingdings" charset="2"/>
              <a:buChar char="n"/>
              <a:defRPr/>
            </a:pPr>
            <a:r>
              <a:rPr kumimoji="0" lang="en-US" altLang="zh-TW" sz="2400" dirty="0" smtClean="0">
                <a:solidFill>
                  <a:schemeClr val="tx1"/>
                </a:solidFill>
                <a:latin typeface="Calibri" pitchFamily="34" charset="0"/>
                <a:cs typeface="+mn-cs"/>
              </a:rPr>
              <a:t>Vaginal pH testing devices use pH to assist consumers in distinguishing </a:t>
            </a:r>
            <a:r>
              <a:rPr kumimoji="0" lang="en-US" altLang="zh-TW" sz="2400" dirty="0" err="1" smtClean="0">
                <a:solidFill>
                  <a:schemeClr val="tx1"/>
                </a:solidFill>
                <a:latin typeface="Calibri" pitchFamily="34" charset="0"/>
                <a:cs typeface="+mn-cs"/>
              </a:rPr>
              <a:t>candidal</a:t>
            </a:r>
            <a:r>
              <a:rPr kumimoji="0" lang="en-US" altLang="zh-TW" sz="2400" dirty="0" smtClean="0">
                <a:solidFill>
                  <a:schemeClr val="tx1"/>
                </a:solidFill>
                <a:latin typeface="Calibri" pitchFamily="34" charset="0"/>
                <a:cs typeface="+mn-cs"/>
              </a:rPr>
              <a:t> vaginal infection.</a:t>
            </a:r>
          </a:p>
          <a:p>
            <a:pPr lvl="1" fontAlgn="auto">
              <a:spcAft>
                <a:spcPts val="0"/>
              </a:spcAft>
              <a:buClr>
                <a:schemeClr val="accent1">
                  <a:lumMod val="60000"/>
                  <a:lumOff val="40000"/>
                </a:schemeClr>
              </a:buClr>
              <a:buFont typeface="Wingdings" charset="2"/>
              <a:buChar char="n"/>
              <a:defRPr/>
            </a:pPr>
            <a:r>
              <a:rPr kumimoji="0" lang="en-US" altLang="zh-TW" sz="2000" dirty="0" smtClean="0">
                <a:solidFill>
                  <a:schemeClr val="tx1"/>
                </a:solidFill>
                <a:latin typeface="Calibri" pitchFamily="34" charset="0"/>
              </a:rPr>
              <a:t>Two types</a:t>
            </a:r>
            <a:r>
              <a:rPr kumimoji="0" lang="zh-TW" altLang="en-US" sz="2000" dirty="0" smtClean="0">
                <a:solidFill>
                  <a:schemeClr val="tx1"/>
                </a:solidFill>
                <a:latin typeface="Calibri" pitchFamily="34" charset="0"/>
              </a:rPr>
              <a:t>：</a:t>
            </a:r>
            <a:r>
              <a:rPr kumimoji="0" lang="en-US" altLang="zh-TW" sz="2000" dirty="0" smtClean="0">
                <a:solidFill>
                  <a:srgbClr val="FF0000"/>
                </a:solidFill>
                <a:latin typeface="Calibri" pitchFamily="34" charset="0"/>
              </a:rPr>
              <a:t>Fem-V vaginal infection test</a:t>
            </a:r>
            <a:r>
              <a:rPr kumimoji="0" lang="en-US" altLang="zh-TW" sz="2000" dirty="0" smtClean="0">
                <a:solidFill>
                  <a:schemeClr val="tx1"/>
                </a:solidFill>
                <a:latin typeface="Calibri" pitchFamily="34" charset="0"/>
              </a:rPr>
              <a:t>(panty liner) and the </a:t>
            </a:r>
            <a:r>
              <a:rPr kumimoji="0" lang="en-US" altLang="zh-TW" sz="2000" dirty="0" err="1" smtClean="0">
                <a:solidFill>
                  <a:srgbClr val="FF0000"/>
                </a:solidFill>
                <a:latin typeface="Calibri" pitchFamily="34" charset="0"/>
              </a:rPr>
              <a:t>Vagisil</a:t>
            </a:r>
            <a:r>
              <a:rPr kumimoji="0" lang="en-US" altLang="zh-TW" sz="2000" dirty="0" smtClean="0">
                <a:solidFill>
                  <a:srgbClr val="FF0000"/>
                </a:solidFill>
                <a:latin typeface="Calibri" pitchFamily="34" charset="0"/>
              </a:rPr>
              <a:t> Screening Kit</a:t>
            </a:r>
            <a:r>
              <a:rPr kumimoji="0" lang="en-US" altLang="zh-TW" sz="2000" dirty="0" smtClean="0">
                <a:solidFill>
                  <a:schemeClr val="tx1"/>
                </a:solidFill>
                <a:latin typeface="Calibri" pitchFamily="34" charset="0"/>
              </a:rPr>
              <a:t>(vaginal swab).</a:t>
            </a:r>
          </a:p>
          <a:p>
            <a:pPr lvl="1" fontAlgn="auto">
              <a:spcAft>
                <a:spcPts val="0"/>
              </a:spcAft>
              <a:buClr>
                <a:schemeClr val="accent1">
                  <a:lumMod val="60000"/>
                  <a:lumOff val="40000"/>
                </a:schemeClr>
              </a:buClr>
              <a:buFont typeface="Wingdings" charset="2"/>
              <a:buChar char="n"/>
              <a:defRPr/>
            </a:pPr>
            <a:r>
              <a:rPr kumimoji="0" lang="en-US" altLang="zh-TW" sz="2000" dirty="0" smtClean="0">
                <a:solidFill>
                  <a:schemeClr val="tx1"/>
                </a:solidFill>
                <a:latin typeface="Calibri" pitchFamily="34" charset="0"/>
              </a:rPr>
              <a:t>Both use a </a:t>
            </a:r>
            <a:r>
              <a:rPr kumimoji="0" lang="en-US" altLang="zh-TW" sz="2000" dirty="0" smtClean="0">
                <a:solidFill>
                  <a:srgbClr val="FF0000"/>
                </a:solidFill>
                <a:latin typeface="Calibri" pitchFamily="34" charset="0"/>
              </a:rPr>
              <a:t>color</a:t>
            </a:r>
            <a:r>
              <a:rPr kumimoji="0" lang="en-US" altLang="zh-TW" sz="2000" dirty="0" smtClean="0">
                <a:solidFill>
                  <a:schemeClr val="tx1"/>
                </a:solidFill>
                <a:latin typeface="Calibri" pitchFamily="34" charset="0"/>
              </a:rPr>
              <a:t> test to determine vaginal pH</a:t>
            </a:r>
          </a:p>
          <a:p>
            <a:pPr lvl="1" fontAlgn="auto">
              <a:spcAft>
                <a:spcPts val="0"/>
              </a:spcAft>
              <a:buClr>
                <a:schemeClr val="accent1">
                  <a:lumMod val="60000"/>
                  <a:lumOff val="40000"/>
                </a:schemeClr>
              </a:buClr>
              <a:buFont typeface="Wingdings" charset="2"/>
              <a:buChar char="n"/>
              <a:defRPr/>
            </a:pPr>
            <a:r>
              <a:rPr kumimoji="0" lang="en-US" altLang="zh-TW" sz="2000" dirty="0" smtClean="0">
                <a:solidFill>
                  <a:schemeClr val="tx1"/>
                </a:solidFill>
                <a:latin typeface="Calibri" pitchFamily="34" charset="0"/>
              </a:rPr>
              <a:t>Limitation</a:t>
            </a:r>
            <a:r>
              <a:rPr kumimoji="0" lang="zh-TW" altLang="en-US" sz="2000" dirty="0" smtClean="0">
                <a:solidFill>
                  <a:schemeClr val="tx1"/>
                </a:solidFill>
                <a:latin typeface="Calibri" pitchFamily="34" charset="0"/>
              </a:rPr>
              <a:t>：</a:t>
            </a:r>
            <a:r>
              <a:rPr kumimoji="0" lang="en-US" altLang="zh-TW" sz="2000" dirty="0" smtClean="0">
                <a:solidFill>
                  <a:schemeClr val="tx1"/>
                </a:solidFill>
                <a:latin typeface="Calibri" pitchFamily="34" charset="0"/>
              </a:rPr>
              <a:t>can’t test until</a:t>
            </a:r>
          </a:p>
          <a:p>
            <a:pPr lvl="2" fontAlgn="auto">
              <a:spcAft>
                <a:spcPts val="0"/>
              </a:spcAft>
              <a:buFont typeface="Wingdings" charset="2"/>
              <a:buChar char="ü"/>
              <a:defRPr/>
            </a:pPr>
            <a:r>
              <a:rPr kumimoji="0" lang="en-US" altLang="zh-TW" sz="2000" dirty="0" smtClean="0">
                <a:solidFill>
                  <a:schemeClr val="tx1"/>
                </a:solidFill>
                <a:latin typeface="Calibri" pitchFamily="34" charset="0"/>
              </a:rPr>
              <a:t>72 hours after using contraceptive spermicide </a:t>
            </a:r>
          </a:p>
          <a:p>
            <a:pPr marL="457200" lvl="2" indent="0" fontAlgn="auto">
              <a:spcAft>
                <a:spcPts val="0"/>
              </a:spcAft>
              <a:buFont typeface="Wingdings" pitchFamily="2" charset="2"/>
              <a:buNone/>
              <a:defRPr/>
            </a:pPr>
            <a:r>
              <a:rPr kumimoji="0" lang="en-US" altLang="zh-TW" sz="2000" dirty="0">
                <a:solidFill>
                  <a:schemeClr val="tx1"/>
                </a:solidFill>
                <a:latin typeface="Calibri" pitchFamily="34" charset="0"/>
              </a:rPr>
              <a:t> </a:t>
            </a:r>
            <a:r>
              <a:rPr kumimoji="0" lang="en-US" altLang="zh-TW" sz="2000" dirty="0" smtClean="0">
                <a:solidFill>
                  <a:schemeClr val="tx1"/>
                </a:solidFill>
                <a:latin typeface="Calibri" pitchFamily="34" charset="0"/>
              </a:rPr>
              <a:t>   or antifungal drugs</a:t>
            </a:r>
          </a:p>
          <a:p>
            <a:pPr lvl="2" fontAlgn="auto">
              <a:spcAft>
                <a:spcPts val="0"/>
              </a:spcAft>
              <a:buFont typeface="Wingdings" charset="2"/>
              <a:buChar char="ü"/>
              <a:defRPr/>
            </a:pPr>
            <a:r>
              <a:rPr kumimoji="0" lang="en-US" altLang="zh-TW" sz="2000" dirty="0" smtClean="0">
                <a:solidFill>
                  <a:schemeClr val="tx1"/>
                </a:solidFill>
                <a:latin typeface="Calibri" pitchFamily="34" charset="0"/>
              </a:rPr>
              <a:t>48 hours after sexual intercourse or douching</a:t>
            </a:r>
          </a:p>
          <a:p>
            <a:pPr lvl="2" fontAlgn="auto">
              <a:spcAft>
                <a:spcPts val="0"/>
              </a:spcAft>
              <a:buFont typeface="Wingdings" charset="2"/>
              <a:buChar char="ü"/>
              <a:defRPr/>
            </a:pPr>
            <a:r>
              <a:rPr kumimoji="0" lang="en-US" altLang="zh-TW" sz="2000" dirty="0" smtClean="0">
                <a:solidFill>
                  <a:schemeClr val="tx1"/>
                </a:solidFill>
                <a:latin typeface="Calibri" pitchFamily="34" charset="0"/>
              </a:rPr>
              <a:t>5 days after a menstrual period</a:t>
            </a:r>
          </a:p>
          <a:p>
            <a:pPr lvl="1" fontAlgn="auto">
              <a:spcAft>
                <a:spcPts val="0"/>
              </a:spcAft>
              <a:buClr>
                <a:schemeClr val="accent1">
                  <a:lumMod val="60000"/>
                  <a:lumOff val="40000"/>
                </a:schemeClr>
              </a:buClr>
              <a:buFont typeface="Wingdings" charset="2"/>
              <a:buChar char="n"/>
              <a:defRPr/>
            </a:pPr>
            <a:r>
              <a:rPr kumimoji="0" lang="en-US" altLang="zh-TW" sz="2000" dirty="0" smtClean="0">
                <a:solidFill>
                  <a:schemeClr val="tx1"/>
                </a:solidFill>
                <a:latin typeface="Calibri" pitchFamily="34" charset="0"/>
              </a:rPr>
              <a:t>Easy to use and not expensive.</a:t>
            </a:r>
          </a:p>
          <a:p>
            <a:pPr lvl="1" fontAlgn="auto">
              <a:spcAft>
                <a:spcPts val="0"/>
              </a:spcAft>
              <a:buClr>
                <a:schemeClr val="accent1">
                  <a:lumMod val="60000"/>
                  <a:lumOff val="40000"/>
                </a:schemeClr>
              </a:buClr>
              <a:buFont typeface="Wingdings" charset="2"/>
              <a:buChar char="n"/>
              <a:defRPr/>
            </a:pPr>
            <a:endParaRPr kumimoji="0" lang="en-US" altLang="zh-TW" sz="2000" dirty="0" smtClean="0">
              <a:solidFill>
                <a:schemeClr val="tx1"/>
              </a:solidFill>
              <a:latin typeface="Calibri" pitchFamily="34" charset="0"/>
            </a:endParaRPr>
          </a:p>
          <a:p>
            <a:pPr fontAlgn="auto">
              <a:spcAft>
                <a:spcPts val="0"/>
              </a:spcAft>
              <a:buFont typeface="Wingdings" charset="2"/>
              <a:buChar char="n"/>
              <a:defRPr/>
            </a:pPr>
            <a:endParaRPr kumimoji="0" lang="en-US" altLang="zh-TW" sz="2800" dirty="0" smtClean="0">
              <a:solidFill>
                <a:schemeClr val="accent2">
                  <a:lumMod val="75000"/>
                </a:schemeClr>
              </a:solidFill>
              <a:latin typeface="Calibri" pitchFamily="34" charset="0"/>
              <a:cs typeface="+mn-cs"/>
            </a:endParaRPr>
          </a:p>
          <a:p>
            <a:pPr fontAlgn="auto">
              <a:spcAft>
                <a:spcPts val="0"/>
              </a:spcAft>
              <a:buFont typeface="Wingdings" charset="2"/>
              <a:buChar char="n"/>
              <a:defRPr/>
            </a:pPr>
            <a:endParaRPr kumimoji="0" lang="zh-TW" altLang="en-US" sz="2800" dirty="0" smtClean="0">
              <a:solidFill>
                <a:schemeClr val="tx1"/>
              </a:solidFill>
              <a:cs typeface="+mn-cs"/>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005263"/>
            <a:ext cx="26654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36869"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9FA198E7-11CF-E840-99D4-1EEC584BC802}" type="slidenum">
              <a:rPr lang="zh-TW" altLang="en-US" sz="1400">
                <a:solidFill>
                  <a:schemeClr val="bg1"/>
                </a:solidFill>
              </a:rPr>
              <a:pPr/>
              <a:t>15</a:t>
            </a:fld>
            <a:endParaRPr lang="zh-TW" alt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750" y="1395413"/>
            <a:ext cx="8107363" cy="5462587"/>
          </a:xfrm>
        </p:spPr>
        <p:txBody>
          <a:bodyPr rtlCol="0">
            <a:normAutofit fontScale="85000" lnSpcReduction="20000"/>
          </a:bodyPr>
          <a:lstStyle/>
          <a:p>
            <a:pPr fontAlgn="auto">
              <a:spcAft>
                <a:spcPts val="0"/>
              </a:spcAft>
              <a:buFont typeface="Wingdings 3" charset="2"/>
              <a:buChar char=""/>
              <a:defRPr/>
            </a:pPr>
            <a:r>
              <a:rPr kumimoji="0" lang="en-US" altLang="zh-TW" sz="2600" b="1" dirty="0" smtClean="0">
                <a:solidFill>
                  <a:schemeClr val="accent5">
                    <a:lumMod val="75000"/>
                  </a:schemeClr>
                </a:solidFill>
                <a:latin typeface="Calibri" pitchFamily="34" charset="0"/>
                <a:cs typeface="+mn-cs"/>
              </a:rPr>
              <a:t>Risk factor for VVC </a:t>
            </a:r>
            <a:r>
              <a:rPr kumimoji="0" lang="zh-TW" altLang="en-US" sz="2600" b="1" dirty="0" smtClean="0">
                <a:solidFill>
                  <a:schemeClr val="accent5">
                    <a:lumMod val="75000"/>
                  </a:schemeClr>
                </a:solidFill>
                <a:latin typeface="Calibri" pitchFamily="34" charset="0"/>
                <a:cs typeface="+mn-cs"/>
              </a:rPr>
              <a:t>：</a:t>
            </a:r>
            <a:r>
              <a:rPr kumimoji="0" lang="zh-TW" altLang="en-US" sz="2600" dirty="0" smtClean="0">
                <a:solidFill>
                  <a:schemeClr val="tx1">
                    <a:lumMod val="75000"/>
                    <a:lumOff val="25000"/>
                  </a:schemeClr>
                </a:solidFill>
                <a:latin typeface="Calibri" pitchFamily="34" charset="0"/>
                <a:cs typeface="+mn-cs"/>
              </a:rPr>
              <a:t> </a:t>
            </a:r>
            <a:endParaRPr kumimoji="0" lang="en-US" altLang="zh-TW" sz="2600" dirty="0" smtClean="0">
              <a:solidFill>
                <a:schemeClr val="tx1">
                  <a:lumMod val="75000"/>
                  <a:lumOff val="25000"/>
                </a:schemeClr>
              </a:solidFill>
              <a:latin typeface="Calibri" pitchFamily="34" charset="0"/>
              <a:cs typeface="+mn-cs"/>
            </a:endParaRPr>
          </a:p>
          <a:p>
            <a:pPr lvl="1" fontAlgn="auto">
              <a:spcAft>
                <a:spcPts val="0"/>
              </a:spcAft>
              <a:buClr>
                <a:schemeClr val="accent1">
                  <a:lumMod val="60000"/>
                  <a:lumOff val="40000"/>
                </a:schemeClr>
              </a:buClr>
              <a:buFont typeface="Wingdings" pitchFamily="2" charset="2"/>
              <a:buChar char="ü"/>
              <a:defRPr/>
            </a:pPr>
            <a:r>
              <a:rPr kumimoji="0" lang="zh-TW" altLang="en-US" sz="2200" dirty="0" smtClean="0">
                <a:solidFill>
                  <a:srgbClr val="FF0000"/>
                </a:solidFill>
                <a:latin typeface="Calibri" pitchFamily="34" charset="0"/>
              </a:rPr>
              <a:t>懷孕</a:t>
            </a:r>
            <a:r>
              <a:rPr kumimoji="0" lang="zh-TW" altLang="en-US" sz="2200" dirty="0" smtClean="0">
                <a:solidFill>
                  <a:schemeClr val="tx1">
                    <a:lumMod val="75000"/>
                    <a:lumOff val="25000"/>
                  </a:schemeClr>
                </a:solidFill>
                <a:latin typeface="Calibri" pitchFamily="34" charset="0"/>
              </a:rPr>
              <a:t>、 </a:t>
            </a:r>
            <a:r>
              <a:rPr kumimoji="0" lang="zh-TW" altLang="en-US" sz="2200" dirty="0" smtClean="0">
                <a:solidFill>
                  <a:srgbClr val="FF0000"/>
                </a:solidFill>
                <a:latin typeface="Calibri" pitchFamily="34" charset="0"/>
              </a:rPr>
              <a:t>高劑量</a:t>
            </a:r>
            <a:r>
              <a:rPr kumimoji="0" lang="en-US" altLang="zh-TW" sz="2200" dirty="0" smtClean="0">
                <a:solidFill>
                  <a:srgbClr val="FF0000"/>
                </a:solidFill>
                <a:latin typeface="Calibri" pitchFamily="34" charset="0"/>
              </a:rPr>
              <a:t>estrogen</a:t>
            </a:r>
            <a:r>
              <a:rPr kumimoji="0" lang="zh-TW" altLang="en-US" sz="2200" dirty="0" smtClean="0">
                <a:solidFill>
                  <a:schemeClr val="tx1">
                    <a:lumMod val="75000"/>
                    <a:lumOff val="25000"/>
                  </a:schemeClr>
                </a:solidFill>
                <a:latin typeface="Calibri" pitchFamily="34" charset="0"/>
              </a:rPr>
              <a:t>的口服避孕藥</a:t>
            </a:r>
            <a:r>
              <a:rPr kumimoji="0" lang="zh-TW" altLang="en-US" sz="2200" dirty="0" smtClean="0">
                <a:solidFill>
                  <a:srgbClr val="FF0000"/>
                </a:solidFill>
                <a:latin typeface="Calibri" pitchFamily="34" charset="0"/>
              </a:rPr>
              <a:t>、 </a:t>
            </a:r>
            <a:r>
              <a:rPr kumimoji="0" lang="en-US" altLang="zh-TW" sz="2200" dirty="0" smtClean="0">
                <a:solidFill>
                  <a:srgbClr val="FF0000"/>
                </a:solidFill>
                <a:latin typeface="Calibri" pitchFamily="34" charset="0"/>
              </a:rPr>
              <a:t>estrogen replacement therapy(ERT)</a:t>
            </a:r>
            <a:r>
              <a:rPr kumimoji="0" lang="zh-TW" altLang="en-US" sz="2200" dirty="0" smtClean="0">
                <a:solidFill>
                  <a:schemeClr val="tx1">
                    <a:lumMod val="75000"/>
                    <a:lumOff val="25000"/>
                  </a:schemeClr>
                </a:solidFill>
                <a:latin typeface="Calibri" pitchFamily="34" charset="0"/>
              </a:rPr>
              <a:t>會增加</a:t>
            </a:r>
            <a:r>
              <a:rPr kumimoji="0" lang="en-US" altLang="zh-TW" sz="2200" dirty="0" smtClean="0">
                <a:solidFill>
                  <a:schemeClr val="tx1">
                    <a:lumMod val="75000"/>
                    <a:lumOff val="25000"/>
                  </a:schemeClr>
                </a:solidFill>
                <a:latin typeface="Calibri" pitchFamily="34" charset="0"/>
              </a:rPr>
              <a:t>glycogen</a:t>
            </a:r>
            <a:r>
              <a:rPr kumimoji="0" lang="zh-TW" altLang="en-US" sz="2200" dirty="0" smtClean="0">
                <a:solidFill>
                  <a:schemeClr val="tx1">
                    <a:lumMod val="75000"/>
                    <a:lumOff val="25000"/>
                  </a:schemeClr>
                </a:solidFill>
                <a:latin typeface="Calibri" pitchFamily="34" charset="0"/>
              </a:rPr>
              <a:t>的濃度，會帶給酵母菌所需要的養分及良好的生長環境，大大的增加感染的機率</a:t>
            </a:r>
            <a:endParaRPr kumimoji="0" lang="en-US" altLang="zh-TW" sz="2200" dirty="0" smtClean="0">
              <a:solidFill>
                <a:schemeClr val="tx1">
                  <a:lumMod val="75000"/>
                  <a:lumOff val="25000"/>
                </a:schemeClr>
              </a:solidFill>
              <a:latin typeface="Calibri" pitchFamily="34" charset="0"/>
            </a:endParaRPr>
          </a:p>
          <a:p>
            <a:pPr lvl="1" fontAlgn="auto">
              <a:spcAft>
                <a:spcPts val="0"/>
              </a:spcAft>
              <a:buClr>
                <a:schemeClr val="accent1">
                  <a:lumMod val="60000"/>
                  <a:lumOff val="40000"/>
                </a:schemeClr>
              </a:buClr>
              <a:buFont typeface="Wingdings" pitchFamily="2" charset="2"/>
              <a:buChar char="ü"/>
              <a:defRPr/>
            </a:pPr>
            <a:r>
              <a:rPr kumimoji="0" lang="zh-TW" altLang="en-US" sz="2200" dirty="0" smtClean="0">
                <a:solidFill>
                  <a:srgbClr val="FF0000"/>
                </a:solidFill>
                <a:latin typeface="Calibri" pitchFamily="34" charset="0"/>
              </a:rPr>
              <a:t>糖尿病</a:t>
            </a:r>
            <a:r>
              <a:rPr kumimoji="0" lang="zh-TW" altLang="en-US" sz="2200" dirty="0" smtClean="0">
                <a:solidFill>
                  <a:schemeClr val="tx1">
                    <a:lumMod val="75000"/>
                    <a:lumOff val="25000"/>
                  </a:schemeClr>
                </a:solidFill>
                <a:latin typeface="Calibri" pitchFamily="34" charset="0"/>
              </a:rPr>
              <a:t>婦女的皮膚和陰道皆有高機率</a:t>
            </a:r>
            <a:r>
              <a:rPr kumimoji="0" lang="en-US" altLang="zh-TW" sz="2200" dirty="0" err="1" smtClean="0">
                <a:solidFill>
                  <a:schemeClr val="tx1">
                    <a:lumMod val="75000"/>
                    <a:lumOff val="25000"/>
                  </a:schemeClr>
                </a:solidFill>
                <a:latin typeface="Calibri" pitchFamily="34" charset="0"/>
              </a:rPr>
              <a:t>candidal</a:t>
            </a:r>
            <a:r>
              <a:rPr kumimoji="0" lang="en-US" altLang="zh-TW" sz="2200" dirty="0" smtClean="0">
                <a:solidFill>
                  <a:schemeClr val="tx1">
                    <a:lumMod val="75000"/>
                    <a:lumOff val="25000"/>
                  </a:schemeClr>
                </a:solidFill>
                <a:latin typeface="Calibri" pitchFamily="34" charset="0"/>
              </a:rPr>
              <a:t> infections</a:t>
            </a:r>
            <a:r>
              <a:rPr kumimoji="0" lang="zh-TW" altLang="en-US" sz="2200" dirty="0" smtClean="0">
                <a:solidFill>
                  <a:schemeClr val="tx1">
                    <a:lumMod val="75000"/>
                    <a:lumOff val="25000"/>
                  </a:schemeClr>
                </a:solidFill>
                <a:latin typeface="Calibri" pitchFamily="34" charset="0"/>
              </a:rPr>
              <a:t>風險，尤其是控制不佳的病人</a:t>
            </a:r>
            <a:endParaRPr kumimoji="0" lang="en-US" altLang="zh-TW" sz="2200" dirty="0" smtClean="0">
              <a:solidFill>
                <a:schemeClr val="tx1">
                  <a:lumMod val="75000"/>
                  <a:lumOff val="25000"/>
                </a:schemeClr>
              </a:solidFill>
              <a:latin typeface="Calibri" pitchFamily="34" charset="0"/>
            </a:endParaRPr>
          </a:p>
          <a:p>
            <a:pPr lvl="1" fontAlgn="auto">
              <a:spcAft>
                <a:spcPts val="0"/>
              </a:spcAft>
              <a:buClr>
                <a:schemeClr val="accent1">
                  <a:lumMod val="60000"/>
                  <a:lumOff val="40000"/>
                </a:schemeClr>
              </a:buClr>
              <a:buFont typeface="Wingdings" pitchFamily="2" charset="2"/>
              <a:buChar char="ü"/>
              <a:defRPr/>
            </a:pPr>
            <a:r>
              <a:rPr kumimoji="0" lang="zh-TW" altLang="en-US" sz="2200" dirty="0" smtClean="0">
                <a:solidFill>
                  <a:srgbClr val="FF0000"/>
                </a:solidFill>
                <a:latin typeface="Calibri" pitchFamily="34" charset="0"/>
              </a:rPr>
              <a:t>月經期間</a:t>
            </a:r>
            <a:r>
              <a:rPr kumimoji="0" lang="zh-TW" altLang="en-US" sz="2200" dirty="0" smtClean="0">
                <a:solidFill>
                  <a:schemeClr val="tx1">
                    <a:lumMod val="75000"/>
                    <a:lumOff val="25000"/>
                  </a:schemeClr>
                </a:solidFill>
                <a:latin typeface="Calibri" pitchFamily="34" charset="0"/>
              </a:rPr>
              <a:t>陰道</a:t>
            </a:r>
            <a:r>
              <a:rPr kumimoji="0" lang="en-US" altLang="zh-TW" sz="2200" dirty="0" smtClean="0">
                <a:solidFill>
                  <a:schemeClr val="tx1">
                    <a:lumMod val="75000"/>
                    <a:lumOff val="25000"/>
                  </a:schemeClr>
                </a:solidFill>
                <a:latin typeface="Calibri" pitchFamily="34" charset="0"/>
              </a:rPr>
              <a:t>pH</a:t>
            </a:r>
            <a:r>
              <a:rPr kumimoji="0" lang="zh-TW" altLang="en-US" sz="2200" dirty="0" smtClean="0">
                <a:solidFill>
                  <a:schemeClr val="tx1">
                    <a:lumMod val="75000"/>
                    <a:lumOff val="25000"/>
                  </a:schemeClr>
                </a:solidFill>
                <a:latin typeface="Calibri" pitchFamily="34" charset="0"/>
              </a:rPr>
              <a:t>值上升，增加感染機率</a:t>
            </a:r>
            <a:endParaRPr kumimoji="0" lang="en-US" altLang="zh-TW" sz="2200" dirty="0" smtClean="0">
              <a:solidFill>
                <a:schemeClr val="tx1">
                  <a:lumMod val="75000"/>
                  <a:lumOff val="25000"/>
                </a:schemeClr>
              </a:solidFill>
              <a:latin typeface="Calibri" pitchFamily="34" charset="0"/>
            </a:endParaRPr>
          </a:p>
          <a:p>
            <a:pPr lvl="1" fontAlgn="auto">
              <a:spcAft>
                <a:spcPts val="0"/>
              </a:spcAft>
              <a:buClr>
                <a:schemeClr val="accent1">
                  <a:lumMod val="60000"/>
                  <a:lumOff val="40000"/>
                </a:schemeClr>
              </a:buClr>
              <a:buFont typeface="Wingdings" pitchFamily="2" charset="2"/>
              <a:buChar char="ü"/>
              <a:defRPr/>
            </a:pPr>
            <a:r>
              <a:rPr kumimoji="0" lang="zh-TW" altLang="en-US" sz="2200" dirty="0" smtClean="0">
                <a:solidFill>
                  <a:srgbClr val="FF0000"/>
                </a:solidFill>
                <a:latin typeface="Calibri" pitchFamily="34" charset="0"/>
              </a:rPr>
              <a:t>停經後婦女</a:t>
            </a:r>
            <a:r>
              <a:rPr kumimoji="0" lang="zh-TW" altLang="en-US" sz="2200" dirty="0" smtClean="0">
                <a:solidFill>
                  <a:schemeClr val="tx1">
                    <a:lumMod val="75000"/>
                    <a:lumOff val="25000"/>
                  </a:schemeClr>
                </a:solidFill>
                <a:latin typeface="Calibri" pitchFamily="34" charset="0"/>
              </a:rPr>
              <a:t>，</a:t>
            </a:r>
            <a:r>
              <a:rPr kumimoji="0" lang="en-US" altLang="zh-TW" sz="2200" dirty="0" smtClean="0">
                <a:solidFill>
                  <a:schemeClr val="tx1">
                    <a:lumMod val="75000"/>
                    <a:lumOff val="25000"/>
                  </a:schemeClr>
                </a:solidFill>
                <a:latin typeface="Calibri" pitchFamily="34" charset="0"/>
              </a:rPr>
              <a:t>glycogen</a:t>
            </a:r>
            <a:r>
              <a:rPr kumimoji="0" lang="zh-TW" altLang="en-US" sz="2200" dirty="0" smtClean="0">
                <a:solidFill>
                  <a:schemeClr val="tx1">
                    <a:lumMod val="75000"/>
                    <a:lumOff val="25000"/>
                  </a:schemeClr>
                </a:solidFill>
                <a:latin typeface="Calibri" pitchFamily="34" charset="0"/>
              </a:rPr>
              <a:t>濃度降低，乳酸製造減少，陰道</a:t>
            </a:r>
            <a:r>
              <a:rPr kumimoji="0" lang="en-US" altLang="zh-TW" sz="2200" dirty="0" smtClean="0">
                <a:solidFill>
                  <a:schemeClr val="tx1">
                    <a:lumMod val="75000"/>
                    <a:lumOff val="25000"/>
                  </a:schemeClr>
                </a:solidFill>
                <a:latin typeface="Calibri" pitchFamily="34" charset="0"/>
              </a:rPr>
              <a:t>pH</a:t>
            </a:r>
            <a:r>
              <a:rPr kumimoji="0" lang="zh-TW" altLang="en-US" sz="2200" dirty="0" smtClean="0">
                <a:solidFill>
                  <a:schemeClr val="tx1">
                    <a:lumMod val="75000"/>
                    <a:lumOff val="25000"/>
                  </a:schemeClr>
                </a:solidFill>
                <a:latin typeface="Calibri" pitchFamily="34" charset="0"/>
              </a:rPr>
              <a:t>值上升，增加感染機率</a:t>
            </a:r>
            <a:endParaRPr kumimoji="0" lang="en-US" altLang="zh-TW" sz="2200" dirty="0" smtClean="0">
              <a:solidFill>
                <a:schemeClr val="tx1">
                  <a:lumMod val="75000"/>
                  <a:lumOff val="25000"/>
                </a:schemeClr>
              </a:solidFill>
              <a:latin typeface="Calibri" pitchFamily="34" charset="0"/>
            </a:endParaRPr>
          </a:p>
          <a:p>
            <a:pPr lvl="1" fontAlgn="auto">
              <a:spcAft>
                <a:spcPts val="0"/>
              </a:spcAft>
              <a:buClr>
                <a:schemeClr val="accent1">
                  <a:lumMod val="60000"/>
                  <a:lumOff val="40000"/>
                </a:schemeClr>
              </a:buClr>
              <a:buFont typeface="Wingdings" pitchFamily="2" charset="2"/>
              <a:buChar char="ü"/>
              <a:defRPr/>
            </a:pPr>
            <a:r>
              <a:rPr kumimoji="0" lang="zh-TW" altLang="en-US" sz="2200" dirty="0" smtClean="0">
                <a:solidFill>
                  <a:schemeClr val="tx1">
                    <a:lumMod val="75000"/>
                    <a:lumOff val="25000"/>
                  </a:schemeClr>
                </a:solidFill>
                <a:latin typeface="Calibri" pitchFamily="34" charset="0"/>
              </a:rPr>
              <a:t>服用廣效的抗生素，如</a:t>
            </a:r>
            <a:r>
              <a:rPr kumimoji="0" lang="en-US" altLang="zh-TW" sz="2200" dirty="0" smtClean="0">
                <a:solidFill>
                  <a:schemeClr val="tx1">
                    <a:lumMod val="75000"/>
                    <a:lumOff val="25000"/>
                  </a:schemeClr>
                </a:solidFill>
                <a:latin typeface="Calibri" pitchFamily="34" charset="0"/>
              </a:rPr>
              <a:t>tetracycline , </a:t>
            </a:r>
            <a:r>
              <a:rPr kumimoji="0" lang="en-US" altLang="zh-TW" sz="2200" dirty="0" err="1" smtClean="0">
                <a:solidFill>
                  <a:schemeClr val="tx1">
                    <a:lumMod val="75000"/>
                    <a:lumOff val="25000"/>
                  </a:schemeClr>
                </a:solidFill>
                <a:latin typeface="Calibri" pitchFamily="34" charset="0"/>
              </a:rPr>
              <a:t>ampicillin</a:t>
            </a:r>
            <a:r>
              <a:rPr kumimoji="0" lang="en-US" altLang="zh-TW" sz="2200" dirty="0" smtClean="0">
                <a:solidFill>
                  <a:schemeClr val="tx1">
                    <a:lumMod val="75000"/>
                    <a:lumOff val="25000"/>
                  </a:schemeClr>
                </a:solidFill>
                <a:latin typeface="Calibri" pitchFamily="34" charset="0"/>
              </a:rPr>
              <a:t>/amoxicillin , </a:t>
            </a:r>
            <a:r>
              <a:rPr kumimoji="0" lang="en-US" altLang="zh-TW" sz="2200" dirty="0" err="1" smtClean="0">
                <a:solidFill>
                  <a:schemeClr val="tx1">
                    <a:lumMod val="75000"/>
                    <a:lumOff val="25000"/>
                  </a:schemeClr>
                </a:solidFill>
                <a:latin typeface="Calibri" pitchFamily="34" charset="0"/>
              </a:rPr>
              <a:t>cephalosporins</a:t>
            </a:r>
            <a:r>
              <a:rPr kumimoji="0" lang="zh-TW" altLang="en-US" sz="2200" dirty="0" smtClean="0">
                <a:solidFill>
                  <a:schemeClr val="tx1">
                    <a:lumMod val="75000"/>
                    <a:lumOff val="25000"/>
                  </a:schemeClr>
                </a:solidFill>
                <a:latin typeface="Calibri" pitchFamily="34" charset="0"/>
              </a:rPr>
              <a:t>，會破壞陰道菌叢的平衡，造成</a:t>
            </a:r>
            <a:r>
              <a:rPr kumimoji="0" lang="en-US" altLang="zh-TW" sz="2200" dirty="0" err="1" smtClean="0">
                <a:solidFill>
                  <a:schemeClr val="tx1">
                    <a:lumMod val="75000"/>
                    <a:lumOff val="25000"/>
                  </a:schemeClr>
                </a:solidFill>
                <a:latin typeface="Calibri" pitchFamily="34" charset="0"/>
              </a:rPr>
              <a:t>candida</a:t>
            </a:r>
            <a:r>
              <a:rPr kumimoji="0" lang="zh-TW" altLang="en-US" sz="2200" dirty="0" smtClean="0">
                <a:solidFill>
                  <a:schemeClr val="tx1">
                    <a:lumMod val="75000"/>
                    <a:lumOff val="25000"/>
                  </a:schemeClr>
                </a:solidFill>
                <a:latin typeface="Calibri" pitchFamily="34" charset="0"/>
              </a:rPr>
              <a:t>過度生長</a:t>
            </a:r>
            <a:endParaRPr kumimoji="0" lang="en-US" altLang="zh-TW" sz="2200" dirty="0" smtClean="0">
              <a:solidFill>
                <a:schemeClr val="tx1">
                  <a:lumMod val="75000"/>
                  <a:lumOff val="25000"/>
                </a:schemeClr>
              </a:solidFill>
              <a:latin typeface="Calibri" pitchFamily="34" charset="0"/>
            </a:endParaRPr>
          </a:p>
          <a:p>
            <a:pPr lvl="1" fontAlgn="auto">
              <a:spcAft>
                <a:spcPts val="0"/>
              </a:spcAft>
              <a:buClr>
                <a:schemeClr val="accent1">
                  <a:lumMod val="60000"/>
                  <a:lumOff val="40000"/>
                </a:schemeClr>
              </a:buClr>
              <a:buFont typeface="Wingdings" pitchFamily="2" charset="2"/>
              <a:buChar char="ü"/>
              <a:defRPr/>
            </a:pPr>
            <a:r>
              <a:rPr kumimoji="0" lang="zh-TW" altLang="en-US" sz="2000" dirty="0" smtClean="0">
                <a:solidFill>
                  <a:schemeClr val="tx1">
                    <a:lumMod val="75000"/>
                    <a:lumOff val="25000"/>
                  </a:schemeClr>
                </a:solidFill>
              </a:rPr>
              <a:t>服用</a:t>
            </a:r>
            <a:r>
              <a:rPr kumimoji="0" lang="zh-TW" altLang="en-US" sz="2000" dirty="0" smtClean="0">
                <a:solidFill>
                  <a:srgbClr val="FF0000"/>
                </a:solidFill>
              </a:rPr>
              <a:t>全身性類固醇</a:t>
            </a:r>
            <a:r>
              <a:rPr kumimoji="0" lang="zh-TW" altLang="en-US" sz="2000" dirty="0" smtClean="0">
                <a:solidFill>
                  <a:schemeClr val="tx1">
                    <a:lumMod val="75000"/>
                    <a:lumOff val="25000"/>
                  </a:schemeClr>
                </a:solidFill>
              </a:rPr>
              <a:t>、 </a:t>
            </a:r>
            <a:r>
              <a:rPr kumimoji="0" lang="zh-TW" altLang="en-US" sz="2000" dirty="0" smtClean="0">
                <a:solidFill>
                  <a:srgbClr val="FF0000"/>
                </a:solidFill>
              </a:rPr>
              <a:t>抗腫瘤藥物</a:t>
            </a:r>
            <a:r>
              <a:rPr kumimoji="0" lang="zh-TW" altLang="en-US" sz="2000" dirty="0" smtClean="0">
                <a:solidFill>
                  <a:schemeClr val="tx1">
                    <a:lumMod val="75000"/>
                    <a:lumOff val="25000"/>
                  </a:schemeClr>
                </a:solidFill>
              </a:rPr>
              <a:t>或</a:t>
            </a:r>
            <a:r>
              <a:rPr kumimoji="0" lang="zh-TW" altLang="en-US" sz="2000" dirty="0" smtClean="0">
                <a:solidFill>
                  <a:srgbClr val="FF0000"/>
                </a:solidFill>
              </a:rPr>
              <a:t>免疫抑制劑</a:t>
            </a:r>
            <a:r>
              <a:rPr kumimoji="0" lang="zh-TW" altLang="en-US" sz="2000" dirty="0" smtClean="0">
                <a:solidFill>
                  <a:schemeClr val="tx1">
                    <a:lumMod val="75000"/>
                    <a:lumOff val="25000"/>
                  </a:schemeClr>
                </a:solidFill>
              </a:rPr>
              <a:t>也會增加感染機率，接受器官移植和</a:t>
            </a:r>
            <a:r>
              <a:rPr kumimoji="0" lang="en-US" altLang="zh-TW" sz="2000" dirty="0" smtClean="0">
                <a:solidFill>
                  <a:schemeClr val="tx1">
                    <a:lumMod val="75000"/>
                    <a:lumOff val="25000"/>
                  </a:schemeClr>
                </a:solidFill>
              </a:rPr>
              <a:t>HIV</a:t>
            </a:r>
            <a:r>
              <a:rPr kumimoji="0" lang="zh-TW" altLang="en-US" sz="2000" dirty="0" smtClean="0">
                <a:solidFill>
                  <a:schemeClr val="tx1">
                    <a:lumMod val="75000"/>
                    <a:lumOff val="25000"/>
                  </a:schemeClr>
                </a:solidFill>
              </a:rPr>
              <a:t>病人需特別注意</a:t>
            </a:r>
            <a:endParaRPr kumimoji="0" lang="en-US" altLang="zh-TW" sz="2000" dirty="0" smtClean="0">
              <a:solidFill>
                <a:schemeClr val="tx1">
                  <a:lumMod val="75000"/>
                  <a:lumOff val="25000"/>
                </a:schemeClr>
              </a:solidFill>
            </a:endParaRPr>
          </a:p>
          <a:p>
            <a:pPr lvl="1" fontAlgn="auto">
              <a:spcAft>
                <a:spcPts val="0"/>
              </a:spcAft>
              <a:buClr>
                <a:schemeClr val="accent1">
                  <a:lumMod val="60000"/>
                  <a:lumOff val="40000"/>
                </a:schemeClr>
              </a:buClr>
              <a:buFont typeface="Wingdings" pitchFamily="2" charset="2"/>
              <a:buChar char="ü"/>
              <a:defRPr/>
            </a:pPr>
            <a:r>
              <a:rPr kumimoji="0" lang="zh-TW" altLang="en-US" sz="2000" dirty="0" smtClean="0">
                <a:solidFill>
                  <a:schemeClr val="tx1">
                    <a:lumMod val="75000"/>
                    <a:lumOff val="25000"/>
                  </a:schemeClr>
                </a:solidFill>
              </a:rPr>
              <a:t>使用子宮內避孕器</a:t>
            </a:r>
            <a:endParaRPr kumimoji="0" lang="en-US" altLang="zh-TW" sz="2000" dirty="0" smtClean="0">
              <a:solidFill>
                <a:schemeClr val="tx1">
                  <a:lumMod val="75000"/>
                  <a:lumOff val="25000"/>
                </a:schemeClr>
              </a:solidFill>
            </a:endParaRPr>
          </a:p>
          <a:p>
            <a:pPr lvl="1" fontAlgn="auto">
              <a:spcAft>
                <a:spcPts val="0"/>
              </a:spcAft>
              <a:buClr>
                <a:schemeClr val="accent1">
                  <a:lumMod val="60000"/>
                  <a:lumOff val="40000"/>
                </a:schemeClr>
              </a:buClr>
              <a:buFont typeface="Wingdings" pitchFamily="2" charset="2"/>
              <a:buChar char="ü"/>
              <a:defRPr/>
            </a:pPr>
            <a:r>
              <a:rPr kumimoji="0" lang="zh-TW" altLang="en-US" sz="2000" dirty="0" smtClean="0">
                <a:solidFill>
                  <a:schemeClr val="tx1">
                    <a:lumMod val="75000"/>
                    <a:lumOff val="25000"/>
                  </a:schemeClr>
                </a:solidFill>
              </a:rPr>
              <a:t>製造</a:t>
            </a:r>
            <a:r>
              <a:rPr kumimoji="0" lang="zh-TW" altLang="en-US" sz="2000" dirty="0" smtClean="0">
                <a:solidFill>
                  <a:srgbClr val="FF0000"/>
                </a:solidFill>
              </a:rPr>
              <a:t>溫暖潮濕</a:t>
            </a:r>
            <a:r>
              <a:rPr kumimoji="0" lang="zh-TW" altLang="en-US" sz="2000" dirty="0" smtClean="0">
                <a:solidFill>
                  <a:schemeClr val="tx1">
                    <a:lumMod val="75000"/>
                    <a:lumOff val="25000"/>
                  </a:schemeClr>
                </a:solidFill>
              </a:rPr>
              <a:t>的環境，如：穿緊身、不吸水的衣褲</a:t>
            </a:r>
            <a:endParaRPr kumimoji="0" lang="en-US" altLang="zh-TW" sz="2000" dirty="0" smtClean="0">
              <a:solidFill>
                <a:schemeClr val="tx1">
                  <a:lumMod val="75000"/>
                  <a:lumOff val="25000"/>
                </a:schemeClr>
              </a:solidFill>
            </a:endParaRPr>
          </a:p>
          <a:p>
            <a:pPr lvl="1" fontAlgn="auto">
              <a:spcAft>
                <a:spcPts val="0"/>
              </a:spcAft>
              <a:buClr>
                <a:schemeClr val="accent1">
                  <a:lumMod val="60000"/>
                  <a:lumOff val="40000"/>
                </a:schemeClr>
              </a:buClr>
              <a:buFont typeface="Wingdings" pitchFamily="2" charset="2"/>
              <a:buChar char="ü"/>
              <a:defRPr/>
            </a:pPr>
            <a:r>
              <a:rPr kumimoji="0" lang="zh-TW" altLang="en-US" sz="2000" dirty="0" smtClean="0">
                <a:solidFill>
                  <a:schemeClr val="tx1">
                    <a:lumMod val="75000"/>
                    <a:lumOff val="25000"/>
                  </a:schemeClr>
                </a:solidFill>
              </a:rPr>
              <a:t>食用會增加尿糖的食物，如：飲食中的糖、精製的碳水化合物、牛奶、人工甜味劑</a:t>
            </a:r>
            <a:endParaRPr kumimoji="0" lang="en-US" altLang="zh-TW" sz="2000" dirty="0" smtClean="0">
              <a:solidFill>
                <a:schemeClr val="tx1">
                  <a:lumMod val="75000"/>
                  <a:lumOff val="25000"/>
                </a:schemeClr>
              </a:solidFill>
            </a:endParaRPr>
          </a:p>
          <a:p>
            <a:pPr fontAlgn="auto">
              <a:spcAft>
                <a:spcPts val="0"/>
              </a:spcAft>
              <a:buFont typeface="Wingdings 3" charset="2"/>
              <a:buNone/>
              <a:defRPr/>
            </a:pPr>
            <a:r>
              <a:rPr kumimoji="0" lang="zh-TW" altLang="en-US" sz="2400" dirty="0" smtClean="0">
                <a:solidFill>
                  <a:srgbClr val="00B050"/>
                </a:solidFill>
                <a:cs typeface="+mn-cs"/>
              </a:rPr>
              <a:t>★優格</a:t>
            </a:r>
            <a:r>
              <a:rPr kumimoji="0" lang="en-US" altLang="zh-TW" sz="2400" dirty="0" smtClean="0">
                <a:solidFill>
                  <a:srgbClr val="00B050"/>
                </a:solidFill>
                <a:latin typeface="Calibri" pitchFamily="34" charset="0"/>
                <a:cs typeface="+mn-cs"/>
              </a:rPr>
              <a:t>(yogurt)</a:t>
            </a:r>
            <a:r>
              <a:rPr kumimoji="0" lang="zh-TW" altLang="en-US" sz="2400" dirty="0" smtClean="0">
                <a:solidFill>
                  <a:srgbClr val="00B050"/>
                </a:solidFill>
                <a:cs typeface="+mn-cs"/>
              </a:rPr>
              <a:t>對</a:t>
            </a:r>
            <a:r>
              <a:rPr kumimoji="0" lang="en-US" altLang="zh-TW" sz="2400" dirty="0" smtClean="0">
                <a:solidFill>
                  <a:srgbClr val="00B050"/>
                </a:solidFill>
                <a:latin typeface="Calibri" pitchFamily="34" charset="0"/>
                <a:cs typeface="+mn-cs"/>
              </a:rPr>
              <a:t>VVC</a:t>
            </a:r>
            <a:r>
              <a:rPr kumimoji="0" lang="zh-TW" altLang="en-US" sz="2400" dirty="0" smtClean="0">
                <a:solidFill>
                  <a:srgbClr val="00B050"/>
                </a:solidFill>
                <a:cs typeface="+mn-cs"/>
              </a:rPr>
              <a:t>有益處 </a:t>
            </a:r>
            <a:r>
              <a:rPr kumimoji="0" lang="en-US" altLang="zh-TW" sz="2400" dirty="0" smtClean="0">
                <a:solidFill>
                  <a:srgbClr val="00B050"/>
                </a:solidFill>
                <a:cs typeface="+mn-cs"/>
                <a:sym typeface="Wingdings" pitchFamily="2" charset="2"/>
              </a:rPr>
              <a:t></a:t>
            </a:r>
            <a:endParaRPr kumimoji="0" lang="zh-TW" altLang="en-US" sz="2400" dirty="0">
              <a:solidFill>
                <a:srgbClr val="00B050"/>
              </a:solidFill>
              <a:cs typeface="+mn-cs"/>
            </a:endParaRPr>
          </a:p>
        </p:txBody>
      </p:sp>
      <p:sp>
        <p:nvSpPr>
          <p:cNvPr id="37890" name="標題 1"/>
          <p:cNvSpPr>
            <a:spLocks noGrp="1"/>
          </p:cNvSpPr>
          <p:nvPr>
            <p:ph type="title"/>
          </p:nvPr>
        </p:nvSpPr>
        <p:spPr>
          <a:xfrm>
            <a:off x="468313" y="457200"/>
            <a:ext cx="7527925" cy="1281113"/>
          </a:xfrm>
        </p:spPr>
        <p:txBody>
          <a:bodyPr/>
          <a:lstStyle/>
          <a:p>
            <a:r>
              <a:rPr kumimoji="0" lang="en-US" altLang="zh-TW" sz="4000" b="1">
                <a:latin typeface="MV Boli" charset="0"/>
                <a:cs typeface="Kaiti TC Bold" charset="0"/>
              </a:rPr>
              <a:t>Pathophysiology of VVC</a:t>
            </a:r>
            <a:r>
              <a:rPr kumimoji="0" lang="zh-TW" altLang="en-US" sz="4000" b="1">
                <a:latin typeface="MV Boli" charset="0"/>
                <a:cs typeface="Kaiti TC Bold" charset="0"/>
              </a:rPr>
              <a:t> </a:t>
            </a:r>
            <a:r>
              <a:rPr kumimoji="0" lang="en-US" altLang="zh-TW" sz="4000" b="1">
                <a:latin typeface="MV Boli" charset="0"/>
                <a:cs typeface="Kaiti TC Bold" charset="0"/>
              </a:rPr>
              <a:t>(2)</a:t>
            </a:r>
            <a:endParaRPr kumimoji="0" lang="zh-TW" altLang="en-US" sz="4000" b="1">
              <a:latin typeface="MV Boli" charset="0"/>
              <a:cs typeface="Kaiti TC Bold" charset="0"/>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378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6AB843D3-D053-B14B-A186-63E2D246E18E}" type="slidenum">
              <a:rPr lang="zh-TW" altLang="en-US" sz="1400">
                <a:solidFill>
                  <a:schemeClr val="bg1"/>
                </a:solidFill>
              </a:rPr>
              <a:pPr/>
              <a:t>16</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p:nvPr>
        </p:nvSpPr>
        <p:spPr>
          <a:xfrm>
            <a:off x="468313" y="549275"/>
            <a:ext cx="6681787" cy="1281113"/>
          </a:xfrm>
        </p:spPr>
        <p:txBody>
          <a:bodyPr/>
          <a:lstStyle/>
          <a:p>
            <a:r>
              <a:rPr kumimoji="0" lang="en-US" altLang="zh-TW" sz="4400" b="1">
                <a:latin typeface="Arial" charset="0"/>
                <a:cs typeface="Arial" charset="0"/>
              </a:rPr>
              <a:t>Treatment  of VVC</a:t>
            </a:r>
            <a:endParaRPr kumimoji="0" lang="zh-TW" altLang="en-US" sz="4400" b="1">
              <a:latin typeface="Arial" charset="0"/>
              <a:cs typeface="Arial" charset="0"/>
            </a:endParaRPr>
          </a:p>
        </p:txBody>
      </p:sp>
      <p:sp>
        <p:nvSpPr>
          <p:cNvPr id="3" name="內容版面配置區 2"/>
          <p:cNvSpPr>
            <a:spLocks noGrp="1"/>
          </p:cNvSpPr>
          <p:nvPr>
            <p:ph idx="1"/>
          </p:nvPr>
        </p:nvSpPr>
        <p:spPr>
          <a:xfrm>
            <a:off x="468313" y="1516063"/>
            <a:ext cx="8143875" cy="5062537"/>
          </a:xfrm>
        </p:spPr>
        <p:txBody>
          <a:bodyPr rtlCol="0">
            <a:normAutofit fontScale="85000" lnSpcReduction="10000"/>
          </a:bodyPr>
          <a:lstStyle/>
          <a:p>
            <a:pPr fontAlgn="auto">
              <a:spcAft>
                <a:spcPts val="0"/>
              </a:spcAft>
              <a:buFont typeface="Wingdings" charset="2"/>
              <a:buChar char="n"/>
              <a:defRPr/>
            </a:pPr>
            <a:r>
              <a:rPr kumimoji="0" lang="en-US" altLang="zh-TW" sz="2400" dirty="0" smtClean="0">
                <a:solidFill>
                  <a:schemeClr val="tx1">
                    <a:lumMod val="75000"/>
                    <a:lumOff val="25000"/>
                  </a:schemeClr>
                </a:solidFill>
                <a:latin typeface="Calibri" pitchFamily="34" charset="0"/>
                <a:cs typeface="+mn-cs"/>
              </a:rPr>
              <a:t>VVC can be categorized as uncomplicated  and complicated (5%)</a:t>
            </a:r>
          </a:p>
          <a:p>
            <a:pPr fontAlgn="auto">
              <a:spcAft>
                <a:spcPts val="0"/>
              </a:spcAft>
              <a:buFont typeface="Wingdings" charset="2"/>
              <a:buChar char="n"/>
              <a:defRPr/>
            </a:pPr>
            <a:r>
              <a:rPr kumimoji="0" lang="en-US" altLang="zh-TW" sz="2400" dirty="0" smtClean="0">
                <a:solidFill>
                  <a:schemeClr val="tx1">
                    <a:lumMod val="75000"/>
                    <a:lumOff val="25000"/>
                  </a:schemeClr>
                </a:solidFill>
                <a:latin typeface="Calibri" pitchFamily="34" charset="0"/>
                <a:cs typeface="+mn-cs"/>
              </a:rPr>
              <a:t>Complicated caused by  </a:t>
            </a:r>
            <a:r>
              <a:rPr kumimoji="0" lang="en-US" altLang="zh-TW" sz="2400" dirty="0" smtClean="0">
                <a:solidFill>
                  <a:srgbClr val="FF0000"/>
                </a:solidFill>
                <a:latin typeface="Calibri" pitchFamily="34" charset="0"/>
                <a:cs typeface="+mn-cs"/>
              </a:rPr>
              <a:t>inability normal flora </a:t>
            </a:r>
            <a:r>
              <a:rPr kumimoji="0" lang="en-US" altLang="zh-TW" sz="2400" dirty="0" smtClean="0">
                <a:solidFill>
                  <a:schemeClr val="tx1">
                    <a:lumMod val="75000"/>
                    <a:lumOff val="25000"/>
                  </a:schemeClr>
                </a:solidFill>
                <a:latin typeface="Calibri" pitchFamily="34" charset="0"/>
                <a:cs typeface="+mn-cs"/>
              </a:rPr>
              <a:t>or </a:t>
            </a:r>
            <a:r>
              <a:rPr kumimoji="0" lang="en-US" altLang="zh-TW" sz="2400" dirty="0" smtClean="0">
                <a:solidFill>
                  <a:srgbClr val="FF0000"/>
                </a:solidFill>
                <a:latin typeface="Calibri" pitchFamily="34" charset="0"/>
                <a:cs typeface="+mn-cs"/>
              </a:rPr>
              <a:t>resistant to </a:t>
            </a:r>
            <a:r>
              <a:rPr kumimoji="0" lang="en-US" altLang="zh-TW" sz="2400" dirty="0" err="1" smtClean="0">
                <a:solidFill>
                  <a:srgbClr val="FF0000"/>
                </a:solidFill>
                <a:latin typeface="Calibri" pitchFamily="34" charset="0"/>
                <a:cs typeface="+mn-cs"/>
              </a:rPr>
              <a:t>azole</a:t>
            </a:r>
            <a:r>
              <a:rPr kumimoji="0" lang="en-US" altLang="zh-TW" sz="2400" dirty="0" smtClean="0">
                <a:solidFill>
                  <a:srgbClr val="FF0000"/>
                </a:solidFill>
                <a:latin typeface="Calibri" pitchFamily="34" charset="0"/>
                <a:cs typeface="+mn-cs"/>
              </a:rPr>
              <a:t> therapy</a:t>
            </a:r>
            <a:r>
              <a:rPr kumimoji="0" lang="en-US" altLang="zh-TW" sz="2400" dirty="0" smtClean="0">
                <a:solidFill>
                  <a:schemeClr val="tx1">
                    <a:lumMod val="75000"/>
                    <a:lumOff val="25000"/>
                  </a:schemeClr>
                </a:solidFill>
                <a:latin typeface="Calibri" pitchFamily="34" charset="0"/>
                <a:cs typeface="+mn-cs"/>
              </a:rPr>
              <a:t>.</a:t>
            </a:r>
          </a:p>
          <a:p>
            <a:pPr fontAlgn="auto">
              <a:spcAft>
                <a:spcPts val="0"/>
              </a:spcAft>
              <a:buFont typeface="Wingdings" charset="2"/>
              <a:buChar char="n"/>
              <a:defRPr/>
            </a:pPr>
            <a:r>
              <a:rPr kumimoji="0" lang="en-US" altLang="zh-TW" sz="2400" dirty="0" smtClean="0">
                <a:solidFill>
                  <a:schemeClr val="tx1"/>
                </a:solidFill>
                <a:latin typeface="Calibri" pitchFamily="34" charset="0"/>
                <a:cs typeface="+mn-cs"/>
              </a:rPr>
              <a:t>Self-treatment is </a:t>
            </a:r>
            <a:r>
              <a:rPr kumimoji="0" lang="en-US" altLang="zh-TW" sz="2400" dirty="0" smtClean="0">
                <a:solidFill>
                  <a:srgbClr val="FF0000"/>
                </a:solidFill>
                <a:latin typeface="Calibri" pitchFamily="34" charset="0"/>
                <a:cs typeface="+mn-cs"/>
              </a:rPr>
              <a:t>inappropriate </a:t>
            </a:r>
            <a:r>
              <a:rPr kumimoji="0" lang="en-US" altLang="zh-TW" sz="2400" dirty="0" smtClean="0">
                <a:solidFill>
                  <a:schemeClr val="tx1">
                    <a:lumMod val="75000"/>
                    <a:lumOff val="25000"/>
                  </a:schemeClr>
                </a:solidFill>
                <a:latin typeface="Calibri" pitchFamily="34" charset="0"/>
                <a:cs typeface="+mn-cs"/>
              </a:rPr>
              <a:t>to complicated  infection.</a:t>
            </a:r>
          </a:p>
          <a:p>
            <a:pPr fontAlgn="auto">
              <a:spcAft>
                <a:spcPts val="0"/>
              </a:spcAft>
              <a:buFont typeface="Wingdings" charset="2"/>
              <a:buChar char="n"/>
              <a:defRPr/>
            </a:pPr>
            <a:endParaRPr kumimoji="0" lang="en-US" altLang="zh-TW" sz="2800" b="1" dirty="0" smtClean="0">
              <a:solidFill>
                <a:schemeClr val="accent4">
                  <a:lumMod val="75000"/>
                </a:schemeClr>
              </a:solidFill>
              <a:latin typeface="Calibri" pitchFamily="34" charset="0"/>
              <a:cs typeface="+mn-cs"/>
            </a:endParaRPr>
          </a:p>
          <a:p>
            <a:pPr fontAlgn="auto">
              <a:spcAft>
                <a:spcPts val="0"/>
              </a:spcAft>
              <a:buFont typeface="Wingdings" charset="2"/>
              <a:buChar char="n"/>
              <a:defRPr/>
            </a:pPr>
            <a:endParaRPr kumimoji="0" lang="en-US" altLang="zh-TW" sz="2800" b="1" dirty="0" smtClean="0">
              <a:solidFill>
                <a:schemeClr val="accent4">
                  <a:lumMod val="75000"/>
                </a:schemeClr>
              </a:solidFill>
              <a:latin typeface="Calibri" pitchFamily="34" charset="0"/>
              <a:cs typeface="+mn-cs"/>
            </a:endParaRPr>
          </a:p>
          <a:p>
            <a:pPr fontAlgn="auto">
              <a:spcAft>
                <a:spcPts val="0"/>
              </a:spcAft>
              <a:buFont typeface="Wingdings" charset="2"/>
              <a:buChar char="n"/>
              <a:defRPr/>
            </a:pPr>
            <a:r>
              <a:rPr kumimoji="0" lang="en-US" altLang="zh-TW" sz="2800" b="1" dirty="0" smtClean="0">
                <a:solidFill>
                  <a:schemeClr val="accent4">
                    <a:lumMod val="75000"/>
                  </a:schemeClr>
                </a:solidFill>
                <a:latin typeface="Calibri" pitchFamily="34" charset="0"/>
                <a:cs typeface="+mn-cs"/>
              </a:rPr>
              <a:t>Treatment goals</a:t>
            </a:r>
          </a:p>
          <a:p>
            <a:pPr marL="685800" lvl="1" indent="-457200" fontAlgn="auto">
              <a:spcAft>
                <a:spcPts val="0"/>
              </a:spcAft>
              <a:buClr>
                <a:schemeClr val="accent1">
                  <a:lumMod val="60000"/>
                  <a:lumOff val="40000"/>
                </a:schemeClr>
              </a:buClr>
              <a:buFont typeface="+mj-lt"/>
              <a:buAutoNum type="arabicPeriod"/>
              <a:defRPr/>
            </a:pPr>
            <a:r>
              <a:rPr kumimoji="0" lang="en-US" altLang="zh-TW" sz="2400" dirty="0" smtClean="0">
                <a:solidFill>
                  <a:schemeClr val="tx1"/>
                </a:solidFill>
                <a:latin typeface="Calibri" pitchFamily="34" charset="0"/>
              </a:rPr>
              <a:t>Relief of symptoms</a:t>
            </a:r>
          </a:p>
          <a:p>
            <a:pPr marL="685800" lvl="1" indent="-457200" fontAlgn="auto">
              <a:spcAft>
                <a:spcPts val="0"/>
              </a:spcAft>
              <a:buClr>
                <a:schemeClr val="accent1">
                  <a:lumMod val="60000"/>
                  <a:lumOff val="40000"/>
                </a:schemeClr>
              </a:buClr>
              <a:buFont typeface="+mj-lt"/>
              <a:buAutoNum type="arabicPeriod"/>
              <a:defRPr/>
            </a:pPr>
            <a:r>
              <a:rPr kumimoji="0" lang="en-US" altLang="zh-TW" sz="2400" dirty="0" smtClean="0">
                <a:solidFill>
                  <a:schemeClr val="tx1"/>
                </a:solidFill>
                <a:latin typeface="Calibri" pitchFamily="34" charset="0"/>
              </a:rPr>
              <a:t>Eradication</a:t>
            </a:r>
            <a:r>
              <a:rPr kumimoji="0" lang="en-US" altLang="zh-TW" sz="2000" dirty="0" smtClean="0">
                <a:solidFill>
                  <a:schemeClr val="tx1"/>
                </a:solidFill>
                <a:latin typeface="Calibri" pitchFamily="34" charset="0"/>
              </a:rPr>
              <a:t>(</a:t>
            </a:r>
            <a:r>
              <a:rPr kumimoji="0" lang="zh-TW" altLang="en-US" sz="2000" dirty="0" smtClean="0">
                <a:solidFill>
                  <a:schemeClr val="tx1"/>
                </a:solidFill>
                <a:latin typeface="Calibri" pitchFamily="34" charset="0"/>
              </a:rPr>
              <a:t>根除</a:t>
            </a:r>
            <a:r>
              <a:rPr kumimoji="0" lang="en-US" altLang="zh-TW" sz="2000" dirty="0" smtClean="0">
                <a:solidFill>
                  <a:schemeClr val="tx1"/>
                </a:solidFill>
                <a:latin typeface="Calibri" pitchFamily="34" charset="0"/>
              </a:rPr>
              <a:t>) </a:t>
            </a:r>
            <a:r>
              <a:rPr kumimoji="0" lang="en-US" altLang="zh-TW" sz="2400" dirty="0" smtClean="0">
                <a:solidFill>
                  <a:schemeClr val="tx1"/>
                </a:solidFill>
                <a:latin typeface="Calibri" pitchFamily="34" charset="0"/>
              </a:rPr>
              <a:t>of the infection</a:t>
            </a:r>
          </a:p>
          <a:p>
            <a:pPr marL="685800" lvl="1" indent="-457200" fontAlgn="auto">
              <a:spcAft>
                <a:spcPts val="0"/>
              </a:spcAft>
              <a:buClr>
                <a:schemeClr val="accent1">
                  <a:lumMod val="60000"/>
                  <a:lumOff val="40000"/>
                </a:schemeClr>
              </a:buClr>
              <a:buFont typeface="+mj-lt"/>
              <a:buAutoNum type="arabicPeriod"/>
              <a:defRPr/>
            </a:pPr>
            <a:r>
              <a:rPr kumimoji="0" lang="en-US" altLang="zh-TW" sz="2400" dirty="0" smtClean="0">
                <a:solidFill>
                  <a:schemeClr val="tx1"/>
                </a:solidFill>
                <a:latin typeface="Calibri" pitchFamily="34" charset="0"/>
              </a:rPr>
              <a:t>Reestablishment of normal vaginal flora</a:t>
            </a:r>
          </a:p>
          <a:p>
            <a:pPr fontAlgn="auto">
              <a:spcAft>
                <a:spcPts val="0"/>
              </a:spcAft>
              <a:buFont typeface="Wingdings" charset="2"/>
              <a:buChar char="n"/>
              <a:defRPr/>
            </a:pPr>
            <a:r>
              <a:rPr kumimoji="0" lang="en-US" altLang="zh-TW" sz="2600" dirty="0" smtClean="0">
                <a:solidFill>
                  <a:schemeClr val="tx1"/>
                </a:solidFill>
                <a:latin typeface="Calibri" pitchFamily="34" charset="0"/>
                <a:cs typeface="+mn-cs"/>
              </a:rPr>
              <a:t>Frequent and recurrent infection may be early sign of </a:t>
            </a:r>
            <a:r>
              <a:rPr kumimoji="0" lang="en-US" altLang="zh-TW" sz="2600" dirty="0" smtClean="0">
                <a:solidFill>
                  <a:srgbClr val="FF0000"/>
                </a:solidFill>
                <a:latin typeface="Calibri" pitchFamily="34" charset="0"/>
                <a:cs typeface="+mn-cs"/>
              </a:rPr>
              <a:t>HIV or DM.</a:t>
            </a:r>
          </a:p>
          <a:p>
            <a:pPr lvl="1" fontAlgn="auto">
              <a:spcAft>
                <a:spcPts val="0"/>
              </a:spcAft>
              <a:buClr>
                <a:schemeClr val="accent1">
                  <a:lumMod val="60000"/>
                  <a:lumOff val="40000"/>
                </a:schemeClr>
              </a:buClr>
              <a:buFont typeface="Wingdings" charset="2"/>
              <a:buChar char="n"/>
              <a:defRPr/>
            </a:pPr>
            <a:endParaRPr kumimoji="0" lang="en-US" altLang="zh-TW" sz="2400" dirty="0" smtClean="0">
              <a:solidFill>
                <a:schemeClr val="tx1"/>
              </a:solidFill>
              <a:latin typeface="Corbel" pitchFamily="34" charset="0"/>
            </a:endParaRPr>
          </a:p>
          <a:p>
            <a:pPr lvl="1" fontAlgn="auto">
              <a:spcAft>
                <a:spcPts val="0"/>
              </a:spcAft>
              <a:buClr>
                <a:schemeClr val="accent1">
                  <a:lumMod val="60000"/>
                  <a:lumOff val="40000"/>
                </a:schemeClr>
              </a:buClr>
              <a:buFont typeface="Wingdings" charset="2"/>
              <a:buChar char="n"/>
              <a:defRPr/>
            </a:pPr>
            <a:endParaRPr kumimoji="0" lang="en-US" altLang="zh-TW" sz="2600" dirty="0" smtClean="0">
              <a:solidFill>
                <a:schemeClr val="tx1"/>
              </a:solidFill>
              <a:latin typeface="Corbel" pitchFamily="34" charset="0"/>
            </a:endParaRPr>
          </a:p>
          <a:p>
            <a:pPr lvl="1" fontAlgn="auto">
              <a:spcAft>
                <a:spcPts val="0"/>
              </a:spcAft>
              <a:buClr>
                <a:schemeClr val="accent1">
                  <a:lumMod val="60000"/>
                  <a:lumOff val="40000"/>
                </a:schemeClr>
              </a:buClr>
              <a:buFont typeface="Wingdings" charset="2"/>
              <a:buChar char="n"/>
              <a:defRPr/>
            </a:pPr>
            <a:endParaRPr kumimoji="0" lang="en-US" altLang="zh-TW" sz="2600" b="1" dirty="0" smtClean="0">
              <a:solidFill>
                <a:schemeClr val="accent4">
                  <a:lumMod val="75000"/>
                </a:schemeClr>
              </a:solidFill>
              <a:latin typeface="Corbel" pitchFamily="34" charset="0"/>
            </a:endParaRPr>
          </a:p>
          <a:p>
            <a:pPr fontAlgn="auto">
              <a:spcAft>
                <a:spcPts val="0"/>
              </a:spcAft>
              <a:buFont typeface="Wingdings" charset="2"/>
              <a:buChar char="n"/>
              <a:defRPr/>
            </a:pPr>
            <a:endParaRPr kumimoji="0" lang="zh-TW" altLang="en-US" dirty="0">
              <a:solidFill>
                <a:schemeClr val="tx1">
                  <a:lumMod val="75000"/>
                  <a:lumOff val="25000"/>
                </a:schemeClr>
              </a:solidFill>
              <a:cs typeface="+mn-cs"/>
            </a:endParaRPr>
          </a:p>
        </p:txBody>
      </p:sp>
      <p:sp>
        <p:nvSpPr>
          <p:cNvPr id="5" name="文字方塊 4"/>
          <p:cNvSpPr txBox="1"/>
          <p:nvPr/>
        </p:nvSpPr>
        <p:spPr>
          <a:xfrm>
            <a:off x="4788024" y="3140968"/>
            <a:ext cx="4032448" cy="2031325"/>
          </a:xfrm>
          <a:prstGeom prst="rect">
            <a:avLst/>
          </a:prstGeom>
          <a:solidFill>
            <a:schemeClr val="accent3">
              <a:lumMod val="20000"/>
              <a:lumOff val="80000"/>
            </a:schemeClr>
          </a:solidFill>
          <a:ln>
            <a:solidFill>
              <a:schemeClr val="accent3">
                <a:lumMod val="20000"/>
                <a:lumOff val="80000"/>
              </a:schemeClr>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kumimoji="0" lang="en-US" altLang="zh-TW" sz="1800">
                <a:solidFill>
                  <a:srgbClr val="000000"/>
                </a:solidFill>
                <a:latin typeface="Calibri" charset="0"/>
                <a:ea typeface="MV Boli" charset="0"/>
                <a:cs typeface="MV Boli" charset="0"/>
              </a:rPr>
              <a:t>Complicated  infection</a:t>
            </a:r>
            <a:r>
              <a:rPr kumimoji="0" lang="zh-TW" altLang="en-US" sz="1800">
                <a:solidFill>
                  <a:srgbClr val="000000"/>
                </a:solidFill>
                <a:latin typeface="Calibri" charset="0"/>
                <a:ea typeface="MV Boli" charset="0"/>
                <a:cs typeface="MV Boli" charset="0"/>
              </a:rPr>
              <a:t>的定義為符合以下任何一點</a:t>
            </a:r>
            <a:endParaRPr kumimoji="0" lang="en-US" altLang="zh-TW" sz="1800">
              <a:solidFill>
                <a:srgbClr val="000000"/>
              </a:solidFill>
              <a:latin typeface="Calibri" charset="0"/>
              <a:ea typeface="MV Boli" charset="0"/>
              <a:cs typeface="MV Boli" charset="0"/>
            </a:endParaRPr>
          </a:p>
          <a:p>
            <a:pPr>
              <a:buFont typeface="Arial" charset="0"/>
              <a:buChar char="•"/>
            </a:pPr>
            <a:r>
              <a:rPr kumimoji="0" lang="en-US" altLang="zh-TW" sz="1800">
                <a:solidFill>
                  <a:srgbClr val="000000"/>
                </a:solidFill>
                <a:latin typeface="Calibri" charset="0"/>
                <a:ea typeface="MV Boli" charset="0"/>
                <a:cs typeface="MV Boli" charset="0"/>
              </a:rPr>
              <a:t>VVC</a:t>
            </a:r>
            <a:r>
              <a:rPr kumimoji="0" lang="zh-TW" altLang="en-US" sz="1800">
                <a:solidFill>
                  <a:srgbClr val="000000"/>
                </a:solidFill>
                <a:latin typeface="Calibri" charset="0"/>
                <a:ea typeface="MV Boli" charset="0"/>
                <a:cs typeface="MV Boli" charset="0"/>
              </a:rPr>
              <a:t>復發</a:t>
            </a:r>
            <a:endParaRPr kumimoji="0" lang="en-US" altLang="zh-TW" sz="1800">
              <a:solidFill>
                <a:srgbClr val="000000"/>
              </a:solidFill>
              <a:latin typeface="Calibri" charset="0"/>
              <a:ea typeface="MV Boli" charset="0"/>
              <a:cs typeface="MV Boli" charset="0"/>
            </a:endParaRPr>
          </a:p>
          <a:p>
            <a:pPr>
              <a:buFont typeface="Arial" charset="0"/>
              <a:buChar char="•"/>
            </a:pPr>
            <a:r>
              <a:rPr kumimoji="0" lang="zh-TW" altLang="en-US" sz="1800">
                <a:solidFill>
                  <a:srgbClr val="000000"/>
                </a:solidFill>
                <a:latin typeface="Calibri" charset="0"/>
                <a:ea typeface="MV Boli" charset="0"/>
                <a:cs typeface="MV Boli" charset="0"/>
              </a:rPr>
              <a:t>症狀嚴重</a:t>
            </a:r>
            <a:endParaRPr kumimoji="0" lang="en-US" altLang="zh-TW" sz="1800">
              <a:solidFill>
                <a:srgbClr val="000000"/>
              </a:solidFill>
              <a:latin typeface="Calibri" charset="0"/>
              <a:ea typeface="MV Boli" charset="0"/>
              <a:cs typeface="MV Boli" charset="0"/>
            </a:endParaRPr>
          </a:p>
          <a:p>
            <a:pPr>
              <a:buFont typeface="Arial" charset="0"/>
              <a:buChar char="•"/>
            </a:pPr>
            <a:r>
              <a:rPr kumimoji="0" lang="zh-TW" altLang="en-US" sz="1800">
                <a:solidFill>
                  <a:srgbClr val="000000"/>
                </a:solidFill>
                <a:latin typeface="Calibri" charset="0"/>
                <a:ea typeface="MV Boli" charset="0"/>
                <a:cs typeface="MV Boli" charset="0"/>
              </a:rPr>
              <a:t>懷疑或證實非</a:t>
            </a:r>
            <a:r>
              <a:rPr kumimoji="0" lang="en-US" altLang="zh-TW" sz="1800">
                <a:solidFill>
                  <a:srgbClr val="000000"/>
                </a:solidFill>
                <a:latin typeface="Calibri" charset="0"/>
                <a:ea typeface="MV Boli" charset="0"/>
                <a:cs typeface="MV Boli" charset="0"/>
              </a:rPr>
              <a:t>C.albicans</a:t>
            </a:r>
            <a:r>
              <a:rPr kumimoji="0" lang="zh-TW" altLang="en-US" sz="1800">
                <a:solidFill>
                  <a:srgbClr val="000000"/>
                </a:solidFill>
                <a:latin typeface="Calibri" charset="0"/>
                <a:ea typeface="MV Boli" charset="0"/>
                <a:cs typeface="MV Boli" charset="0"/>
              </a:rPr>
              <a:t>感染</a:t>
            </a:r>
            <a:endParaRPr kumimoji="0" lang="en-US" altLang="zh-TW" sz="1800">
              <a:solidFill>
                <a:srgbClr val="000000"/>
              </a:solidFill>
              <a:latin typeface="Calibri" charset="0"/>
              <a:ea typeface="MV Boli" charset="0"/>
              <a:cs typeface="MV Boli" charset="0"/>
            </a:endParaRPr>
          </a:p>
          <a:p>
            <a:pPr>
              <a:buFont typeface="Arial" charset="0"/>
              <a:buChar char="•"/>
            </a:pPr>
            <a:r>
              <a:rPr kumimoji="0" lang="zh-TW" altLang="en-US" sz="1800">
                <a:solidFill>
                  <a:srgbClr val="000000"/>
                </a:solidFill>
                <a:latin typeface="Calibri" charset="0"/>
                <a:ea typeface="MV Boli" charset="0"/>
                <a:cs typeface="MV Boli" charset="0"/>
              </a:rPr>
              <a:t>特殊族群如糖尿病、免疫功能低下</a:t>
            </a:r>
            <a:endParaRPr kumimoji="0" lang="en-US" altLang="zh-TW" sz="1800">
              <a:solidFill>
                <a:srgbClr val="000000"/>
              </a:solidFill>
              <a:latin typeface="Calibri" charset="0"/>
              <a:ea typeface="MV Boli" charset="0"/>
              <a:cs typeface="MV Boli" charset="0"/>
            </a:endParaRPr>
          </a:p>
          <a:p>
            <a:r>
              <a:rPr kumimoji="0" lang="zh-TW" altLang="en-US" sz="1800">
                <a:solidFill>
                  <a:srgbClr val="000000"/>
                </a:solidFill>
                <a:latin typeface="Calibri" charset="0"/>
              </a:rPr>
              <a:t>→需轉介醫生</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3891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CE272B52-09BD-1A4F-834B-CAC217CF817D}" type="slidenum">
              <a:rPr lang="zh-TW" altLang="en-US" sz="1400">
                <a:solidFill>
                  <a:schemeClr val="bg1"/>
                </a:solidFill>
              </a:rPr>
              <a:pPr/>
              <a:t>17</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511175"/>
            <a:ext cx="8193087" cy="1281113"/>
          </a:xfrm>
        </p:spPr>
        <p:txBody>
          <a:bodyPr rtlCol="0">
            <a:normAutofit/>
          </a:bodyPr>
          <a:lstStyle/>
          <a:p>
            <a:pPr fontAlgn="auto">
              <a:spcAft>
                <a:spcPts val="0"/>
              </a:spcAft>
              <a:defRPr/>
            </a:pPr>
            <a:r>
              <a:rPr kumimoji="0" lang="en-US" altLang="zh-TW" sz="4000" b="1" dirty="0" smtClean="0">
                <a:solidFill>
                  <a:schemeClr val="accent2">
                    <a:lumMod val="75000"/>
                  </a:schemeClr>
                </a:solidFill>
                <a:latin typeface="Arial"/>
                <a:ea typeface="+mj-ea"/>
                <a:cs typeface="Arial"/>
              </a:rPr>
              <a:t>Assessment of VVC</a:t>
            </a:r>
            <a:endParaRPr kumimoji="0" lang="zh-TW" altLang="en-US" sz="4000" b="1" dirty="0">
              <a:solidFill>
                <a:schemeClr val="accent2">
                  <a:lumMod val="75000"/>
                </a:schemeClr>
              </a:solidFill>
              <a:latin typeface="Arial"/>
              <a:ea typeface="+mj-ea"/>
              <a:cs typeface="Arial"/>
            </a:endParaRPr>
          </a:p>
        </p:txBody>
      </p:sp>
      <p:sp>
        <p:nvSpPr>
          <p:cNvPr id="3" name="內容版面配置區 2"/>
          <p:cNvSpPr>
            <a:spLocks noGrp="1"/>
          </p:cNvSpPr>
          <p:nvPr>
            <p:ph idx="1"/>
          </p:nvPr>
        </p:nvSpPr>
        <p:spPr>
          <a:xfrm>
            <a:off x="539750" y="1492250"/>
            <a:ext cx="8353425" cy="5032375"/>
          </a:xfrm>
          <a:solidFill>
            <a:srgbClr val="FFFFFF"/>
          </a:solidFill>
        </p:spPr>
        <p:txBody>
          <a:bodyPr rtlCol="0">
            <a:normAutofit fontScale="85000" lnSpcReduction="20000"/>
          </a:bodyPr>
          <a:lstStyle/>
          <a:p>
            <a:pPr marL="361950" indent="-315913"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Many episodes of VVC are </a:t>
            </a:r>
            <a:r>
              <a:rPr kumimoji="0" lang="en-US" altLang="zh-TW" sz="2800" dirty="0" smtClean="0">
                <a:solidFill>
                  <a:srgbClr val="FF0000"/>
                </a:solidFill>
                <a:latin typeface="Calibri" pitchFamily="34" charset="0"/>
                <a:ea typeface="MS PGothic" pitchFamily="34" charset="-128"/>
                <a:cs typeface="+mn-cs"/>
              </a:rPr>
              <a:t>uncomplicated</a:t>
            </a:r>
            <a:r>
              <a:rPr kumimoji="0" lang="en-US" altLang="zh-TW" sz="2800" dirty="0" smtClean="0">
                <a:solidFill>
                  <a:schemeClr val="tx1">
                    <a:lumMod val="75000"/>
                    <a:lumOff val="25000"/>
                  </a:schemeClr>
                </a:solidFill>
                <a:latin typeface="Calibri" pitchFamily="34" charset="0"/>
                <a:ea typeface="MS PGothic" pitchFamily="34" charset="-128"/>
                <a:cs typeface="+mn-cs"/>
              </a:rPr>
              <a:t> and can be effectively treated by </a:t>
            </a:r>
            <a:r>
              <a:rPr kumimoji="0" lang="en-US" altLang="zh-TW" sz="2800" dirty="0" smtClean="0">
                <a:solidFill>
                  <a:srgbClr val="FF0000"/>
                </a:solidFill>
                <a:latin typeface="Calibri" pitchFamily="34" charset="0"/>
                <a:ea typeface="MS PGothic" pitchFamily="34" charset="-128"/>
                <a:cs typeface="+mn-cs"/>
              </a:rPr>
              <a:t>topical antifungal agents</a:t>
            </a:r>
            <a:r>
              <a:rPr kumimoji="0" lang="en-US" altLang="zh-TW" sz="2800" dirty="0" smtClean="0">
                <a:solidFill>
                  <a:schemeClr val="tx1">
                    <a:lumMod val="75000"/>
                    <a:lumOff val="25000"/>
                  </a:schemeClr>
                </a:solidFill>
                <a:latin typeface="Calibri" pitchFamily="34" charset="0"/>
                <a:ea typeface="MS PGothic" pitchFamily="34" charset="-128"/>
                <a:cs typeface="+mn-cs"/>
              </a:rPr>
              <a:t>.</a:t>
            </a:r>
          </a:p>
          <a:p>
            <a:pPr marL="361950" indent="-315913"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Goals of self-treatments</a:t>
            </a:r>
          </a:p>
          <a:p>
            <a:pPr marL="960437" lvl="3" indent="-457200" fontAlgn="auto">
              <a:spcAft>
                <a:spcPts val="0"/>
              </a:spcAft>
              <a:buClr>
                <a:schemeClr val="accent1">
                  <a:lumMod val="60000"/>
                  <a:lumOff val="40000"/>
                </a:schemeClr>
              </a:buClr>
              <a:buFont typeface="Wingdings"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Cure the vaginal fungal infection</a:t>
            </a:r>
          </a:p>
          <a:p>
            <a:pPr marL="960437" lvl="3" indent="-457200" fontAlgn="auto">
              <a:spcAft>
                <a:spcPts val="0"/>
              </a:spcAft>
              <a:buClr>
                <a:schemeClr val="accent1">
                  <a:lumMod val="60000"/>
                  <a:lumOff val="40000"/>
                </a:schemeClr>
              </a:buClr>
              <a:buFont typeface="Wingdings"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Reestablish normal vaginal flora</a:t>
            </a:r>
          </a:p>
          <a:p>
            <a:pPr marL="361950" indent="-315913" fontAlgn="auto">
              <a:spcAft>
                <a:spcPts val="0"/>
              </a:spcAft>
              <a:buFont typeface="Wingdings" charset="2"/>
              <a:buChar char="n"/>
              <a:defRPr/>
            </a:pPr>
            <a:r>
              <a:rPr kumimoji="0" lang="en-US" altLang="zh-TW" sz="2800" dirty="0" smtClean="0">
                <a:solidFill>
                  <a:srgbClr val="FF0000"/>
                </a:solidFill>
                <a:latin typeface="Calibri" pitchFamily="34" charset="0"/>
                <a:ea typeface="MS PGothic" pitchFamily="34" charset="-128"/>
                <a:cs typeface="+mn-cs"/>
              </a:rPr>
              <a:t>Self-treatment</a:t>
            </a:r>
            <a:r>
              <a:rPr kumimoji="0" lang="en-US" altLang="zh-TW" sz="2800" dirty="0" smtClean="0">
                <a:solidFill>
                  <a:schemeClr val="tx1">
                    <a:lumMod val="75000"/>
                    <a:lumOff val="25000"/>
                  </a:schemeClr>
                </a:solidFill>
                <a:latin typeface="Calibri" pitchFamily="34" charset="0"/>
                <a:ea typeface="MS PGothic" pitchFamily="34" charset="-128"/>
                <a:cs typeface="+mn-cs"/>
              </a:rPr>
              <a:t> most appropriate when</a:t>
            </a:r>
            <a:r>
              <a:rPr kumimoji="0" lang="zh-TW" altLang="en-US" sz="2800" dirty="0" smtClean="0">
                <a:solidFill>
                  <a:schemeClr val="tx1">
                    <a:lumMod val="75000"/>
                    <a:lumOff val="25000"/>
                  </a:schemeClr>
                </a:solidFill>
                <a:latin typeface="Calibri" pitchFamily="34" charset="0"/>
                <a:ea typeface="新細明體"/>
                <a:cs typeface="+mn-cs"/>
              </a:rPr>
              <a:t>：</a:t>
            </a:r>
            <a:endParaRPr kumimoji="0" lang="en-US" altLang="zh-TW" sz="2800" dirty="0" smtClean="0">
              <a:solidFill>
                <a:schemeClr val="tx1">
                  <a:lumMod val="75000"/>
                  <a:lumOff val="25000"/>
                </a:schemeClr>
              </a:solidFill>
              <a:latin typeface="Calibri" pitchFamily="34" charset="0"/>
              <a:ea typeface="新細明體"/>
              <a:cs typeface="+mn-cs"/>
            </a:endParaRPr>
          </a:p>
          <a:p>
            <a:pPr marL="960437" lvl="3" indent="-457200" fontAlgn="auto">
              <a:spcAft>
                <a:spcPts val="0"/>
              </a:spcAft>
              <a:buClr>
                <a:schemeClr val="accent1">
                  <a:lumMod val="60000"/>
                  <a:lumOff val="40000"/>
                </a:schemeClr>
              </a:buClr>
              <a:buFont typeface="Wingdings" charset="2"/>
              <a:buChar char="ü"/>
              <a:defRPr/>
            </a:pPr>
            <a:r>
              <a:rPr kumimoji="0" lang="en-US" altLang="zh-TW" sz="2600" dirty="0" smtClean="0">
                <a:solidFill>
                  <a:schemeClr val="tx1">
                    <a:lumMod val="75000"/>
                    <a:lumOff val="25000"/>
                  </a:schemeClr>
                </a:solidFill>
                <a:latin typeface="Calibri" pitchFamily="34" charset="0"/>
                <a:ea typeface="MS PGothic" panose="020B0600070205080204" pitchFamily="34" charset="-128"/>
              </a:rPr>
              <a:t>Vaginal symptoms are </a:t>
            </a:r>
            <a:r>
              <a:rPr kumimoji="0" lang="en-US" altLang="zh-TW" sz="2600" dirty="0" smtClean="0">
                <a:solidFill>
                  <a:srgbClr val="FF0000"/>
                </a:solidFill>
                <a:latin typeface="Calibri" pitchFamily="34" charset="0"/>
                <a:ea typeface="MS PGothic" panose="020B0600070205080204" pitchFamily="34" charset="-128"/>
              </a:rPr>
              <a:t>infrequent</a:t>
            </a:r>
            <a:r>
              <a:rPr kumimoji="0" lang="en-US" altLang="zh-TW" sz="2600" dirty="0" smtClean="0">
                <a:solidFill>
                  <a:schemeClr val="tx1">
                    <a:lumMod val="75000"/>
                    <a:lumOff val="25000"/>
                  </a:schemeClr>
                </a:solidFill>
                <a:latin typeface="Calibri" pitchFamily="34" charset="0"/>
                <a:ea typeface="MS PGothic" panose="020B0600070205080204" pitchFamily="34" charset="-128"/>
              </a:rPr>
              <a:t> ( </a:t>
            </a:r>
            <a:r>
              <a:rPr kumimoji="0" lang="en-US" altLang="zh-TW" sz="2600" dirty="0">
                <a:solidFill>
                  <a:schemeClr val="tx1">
                    <a:lumMod val="75000"/>
                    <a:lumOff val="25000"/>
                  </a:schemeClr>
                </a:solidFill>
                <a:latin typeface="Calibri" pitchFamily="34" charset="0"/>
                <a:ea typeface="MS PGothic" panose="020B0600070205080204" pitchFamily="34" charset="-128"/>
              </a:rPr>
              <a:t>≦ </a:t>
            </a:r>
            <a:r>
              <a:rPr kumimoji="0" lang="en-US" altLang="zh-TW" sz="2600" dirty="0" smtClean="0">
                <a:solidFill>
                  <a:schemeClr val="tx1">
                    <a:lumMod val="75000"/>
                    <a:lumOff val="25000"/>
                  </a:schemeClr>
                </a:solidFill>
                <a:latin typeface="Calibri" pitchFamily="34" charset="0"/>
                <a:ea typeface="MS PGothic" panose="020B0600070205080204" pitchFamily="34" charset="-128"/>
              </a:rPr>
              <a:t>3 vaginal infections per year and no vaginal infection within past 2 months)</a:t>
            </a:r>
          </a:p>
          <a:p>
            <a:pPr marL="960437" lvl="3" indent="-457200" fontAlgn="auto">
              <a:spcAft>
                <a:spcPts val="0"/>
              </a:spcAft>
              <a:buClr>
                <a:schemeClr val="accent1">
                  <a:lumMod val="60000"/>
                  <a:lumOff val="40000"/>
                </a:schemeClr>
              </a:buClr>
              <a:buFont typeface="Wingdings" charset="2"/>
              <a:buChar char="ü"/>
              <a:defRPr/>
            </a:pPr>
            <a:r>
              <a:rPr kumimoji="0" lang="en-US" altLang="zh-TW" sz="2600" dirty="0" smtClean="0">
                <a:solidFill>
                  <a:schemeClr val="tx1">
                    <a:lumMod val="75000"/>
                    <a:lumOff val="25000"/>
                  </a:schemeClr>
                </a:solidFill>
                <a:latin typeface="Calibri" pitchFamily="34" charset="0"/>
                <a:ea typeface="MS PGothic" panose="020B0600070205080204" pitchFamily="34" charset="-128"/>
              </a:rPr>
              <a:t>At least one previous episode of </a:t>
            </a:r>
            <a:r>
              <a:rPr kumimoji="0" lang="en-US" altLang="zh-TW" sz="2600" dirty="0" smtClean="0">
                <a:solidFill>
                  <a:srgbClr val="FF0000"/>
                </a:solidFill>
                <a:latin typeface="Calibri" pitchFamily="34" charset="0"/>
                <a:ea typeface="MS PGothic" panose="020B0600070205080204" pitchFamily="34" charset="-128"/>
              </a:rPr>
              <a:t>VVC</a:t>
            </a:r>
            <a:r>
              <a:rPr kumimoji="0" lang="en-US" altLang="zh-TW" sz="2600" dirty="0" smtClean="0">
                <a:solidFill>
                  <a:schemeClr val="tx1">
                    <a:lumMod val="75000"/>
                    <a:lumOff val="25000"/>
                  </a:schemeClr>
                </a:solidFill>
                <a:latin typeface="Calibri" pitchFamily="34" charset="0"/>
                <a:ea typeface="MS PGothic" panose="020B0600070205080204" pitchFamily="34" charset="-128"/>
              </a:rPr>
              <a:t> was </a:t>
            </a:r>
            <a:r>
              <a:rPr kumimoji="0" lang="en-US" altLang="zh-TW" sz="2600" dirty="0" smtClean="0">
                <a:solidFill>
                  <a:srgbClr val="FF0000"/>
                </a:solidFill>
                <a:latin typeface="Calibri" pitchFamily="34" charset="0"/>
                <a:ea typeface="MS PGothic" panose="020B0600070205080204" pitchFamily="34" charset="-128"/>
              </a:rPr>
              <a:t>medically diagnosed</a:t>
            </a:r>
          </a:p>
          <a:p>
            <a:pPr marL="960437" lvl="3" indent="-457200" fontAlgn="auto">
              <a:spcAft>
                <a:spcPts val="0"/>
              </a:spcAft>
              <a:buClr>
                <a:schemeClr val="accent1">
                  <a:lumMod val="60000"/>
                  <a:lumOff val="40000"/>
                </a:schemeClr>
              </a:buClr>
              <a:buFont typeface="Wingdings" charset="2"/>
              <a:buChar char="ü"/>
              <a:defRPr/>
            </a:pPr>
            <a:r>
              <a:rPr kumimoji="0" lang="en-US" altLang="zh-TW" sz="2600" dirty="0" smtClean="0">
                <a:solidFill>
                  <a:schemeClr val="tx1"/>
                </a:solidFill>
                <a:latin typeface="Calibri" pitchFamily="34" charset="0"/>
                <a:ea typeface="MS PGothic" panose="020B0600070205080204" pitchFamily="34" charset="-128"/>
              </a:rPr>
              <a:t>Current symptoms are </a:t>
            </a:r>
            <a:r>
              <a:rPr kumimoji="0" lang="en-US" altLang="zh-TW" sz="2600" dirty="0" smtClean="0">
                <a:solidFill>
                  <a:srgbClr val="FF0000"/>
                </a:solidFill>
                <a:latin typeface="Calibri" pitchFamily="34" charset="0"/>
                <a:ea typeface="MS PGothic" panose="020B0600070205080204" pitchFamily="34" charset="-128"/>
              </a:rPr>
              <a:t>mild to moderate</a:t>
            </a:r>
            <a:r>
              <a:rPr kumimoji="0" lang="en-US" altLang="zh-TW" sz="2600" dirty="0" smtClean="0">
                <a:solidFill>
                  <a:schemeClr val="tx1"/>
                </a:solidFill>
                <a:latin typeface="Calibri" pitchFamily="34" charset="0"/>
                <a:ea typeface="MS PGothic" panose="020B0600070205080204" pitchFamily="34" charset="-128"/>
              </a:rPr>
              <a:t>, and consistent with the characteristic signs and symptoms of VVC - in particular, a </a:t>
            </a:r>
            <a:r>
              <a:rPr kumimoji="0" lang="en-US" altLang="zh-TW" sz="2600" dirty="0" err="1" smtClean="0">
                <a:solidFill>
                  <a:srgbClr val="FF0000"/>
                </a:solidFill>
                <a:latin typeface="Calibri" pitchFamily="34" charset="0"/>
                <a:ea typeface="MS PGothic" panose="020B0600070205080204" pitchFamily="34" charset="-128"/>
              </a:rPr>
              <a:t>nonmalodorous</a:t>
            </a:r>
            <a:r>
              <a:rPr kumimoji="0" lang="en-US" altLang="zh-TW" sz="2600" dirty="0" smtClean="0">
                <a:solidFill>
                  <a:srgbClr val="FF0000"/>
                </a:solidFill>
                <a:latin typeface="Calibri" pitchFamily="34" charset="0"/>
                <a:ea typeface="MS PGothic" panose="020B0600070205080204" pitchFamily="34" charset="-128"/>
              </a:rPr>
              <a:t> discharge</a:t>
            </a:r>
          </a:p>
          <a:p>
            <a:pPr marL="960437" lvl="3" indent="-457200" fontAlgn="auto">
              <a:spcAft>
                <a:spcPts val="0"/>
              </a:spcAft>
              <a:buClr>
                <a:schemeClr val="accent1">
                  <a:lumMod val="60000"/>
                  <a:lumOff val="40000"/>
                </a:schemeClr>
              </a:buClr>
              <a:buFont typeface="Wingdings" charset="2"/>
              <a:buChar char="ü"/>
              <a:defRPr/>
            </a:pPr>
            <a:endParaRPr kumimoji="0" lang="en-US" altLang="zh-TW" sz="2600" dirty="0" smtClean="0">
              <a:solidFill>
                <a:srgbClr val="FF0000"/>
              </a:solidFill>
              <a:latin typeface="Calibri" pitchFamily="34" charset="0"/>
              <a:ea typeface="MS PGothic" panose="020B0600070205080204" pitchFamily="34" charset="-128"/>
            </a:endParaRPr>
          </a:p>
          <a:p>
            <a:pPr marL="361950" lvl="1" indent="-315913" fontAlgn="auto">
              <a:spcAft>
                <a:spcPts val="0"/>
              </a:spcAft>
              <a:buClr>
                <a:schemeClr val="accent1">
                  <a:lumMod val="60000"/>
                  <a:lumOff val="40000"/>
                </a:schemeClr>
              </a:buClr>
              <a:buFont typeface="Wingdings" charset="2"/>
              <a:buChar char="n"/>
              <a:defRPr/>
            </a:pPr>
            <a:r>
              <a:rPr kumimoji="0" lang="en-US" altLang="zh-TW" sz="2600" dirty="0">
                <a:solidFill>
                  <a:schemeClr val="tx1"/>
                </a:solidFill>
                <a:latin typeface="Calibri" pitchFamily="34" charset="0"/>
                <a:ea typeface="MS PGothic" pitchFamily="34" charset="-128"/>
              </a:rPr>
              <a:t>Vaginal </a:t>
            </a:r>
            <a:r>
              <a:rPr kumimoji="0" lang="en-US" altLang="zh-TW" sz="2600" dirty="0">
                <a:solidFill>
                  <a:srgbClr val="FF0000"/>
                </a:solidFill>
                <a:latin typeface="Calibri" pitchFamily="34" charset="0"/>
                <a:ea typeface="MS PGothic" pitchFamily="34" charset="-128"/>
              </a:rPr>
              <a:t>pH </a:t>
            </a:r>
            <a:r>
              <a:rPr kumimoji="0" lang="en-US" altLang="zh-TW" sz="2600" dirty="0" smtClean="0">
                <a:solidFill>
                  <a:srgbClr val="FF0000"/>
                </a:solidFill>
                <a:latin typeface="Calibri" pitchFamily="34" charset="0"/>
                <a:ea typeface="MS PGothic" pitchFamily="34" charset="-128"/>
              </a:rPr>
              <a:t>≦ 4.5</a:t>
            </a:r>
          </a:p>
        </p:txBody>
      </p:sp>
      <p:sp>
        <p:nvSpPr>
          <p:cNvPr id="4" name="日期版面配置區 3"/>
          <p:cNvSpPr>
            <a:spLocks noGrp="1"/>
          </p:cNvSpPr>
          <p:nvPr>
            <p:ph type="dt" sz="quarter" idx="10"/>
          </p:nvPr>
        </p:nvSpPr>
        <p:spPr/>
        <p:txBody>
          <a:bodyPr/>
          <a:lstStyle/>
          <a:p>
            <a:pPr>
              <a:defRPr/>
            </a:pPr>
            <a:r>
              <a:rPr lang="en-US" altLang="zh-TW"/>
              <a:t>2015/7/25</a:t>
            </a:r>
            <a:endParaRPr lang="zh-TW" altLang="en-US"/>
          </a:p>
        </p:txBody>
      </p:sp>
      <p:sp>
        <p:nvSpPr>
          <p:cNvPr id="39940"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8A7E2868-AE1F-1C41-BEC1-A5B8922DB063}" type="slidenum">
              <a:rPr lang="zh-TW" altLang="en-US" sz="1400">
                <a:solidFill>
                  <a:schemeClr val="bg1"/>
                </a:solidFill>
              </a:rPr>
              <a:pPr/>
              <a:t>18</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a:xfrm>
            <a:off x="395288" y="492125"/>
            <a:ext cx="7561262" cy="1281113"/>
          </a:xfrm>
        </p:spPr>
        <p:txBody>
          <a:bodyPr/>
          <a:lstStyle/>
          <a:p>
            <a:r>
              <a:rPr kumimoji="0" lang="en-US" altLang="zh-TW" sz="3200" b="1">
                <a:latin typeface="Arial" charset="0"/>
                <a:cs typeface="Arial" charset="0"/>
              </a:rPr>
              <a:t>Patient Counseling &amp; Evaluation of Patient Outcomes</a:t>
            </a:r>
            <a:r>
              <a:rPr kumimoji="0" lang="zh-TW" altLang="en-US" sz="3200" b="1">
                <a:latin typeface="Arial" charset="0"/>
                <a:cs typeface="Arial" charset="0"/>
              </a:rPr>
              <a:t> </a:t>
            </a:r>
            <a:r>
              <a:rPr kumimoji="0" lang="en-US" altLang="zh-TW" sz="3200" b="1">
                <a:latin typeface="Arial" charset="0"/>
                <a:cs typeface="Arial" charset="0"/>
              </a:rPr>
              <a:t>(1)</a:t>
            </a:r>
            <a:endParaRPr kumimoji="0" lang="zh-TW" altLang="en-US" sz="3200" b="1">
              <a:latin typeface="Arial" charset="0"/>
              <a:cs typeface="Arial" charset="0"/>
            </a:endParaRPr>
          </a:p>
        </p:txBody>
      </p:sp>
      <p:sp>
        <p:nvSpPr>
          <p:cNvPr id="3" name="內容版面配置區 2"/>
          <p:cNvSpPr>
            <a:spLocks noGrp="1"/>
          </p:cNvSpPr>
          <p:nvPr>
            <p:ph idx="1"/>
          </p:nvPr>
        </p:nvSpPr>
        <p:spPr>
          <a:xfrm>
            <a:off x="468313" y="1773238"/>
            <a:ext cx="8424862" cy="5084762"/>
          </a:xfrm>
          <a:solidFill>
            <a:srgbClr val="FFFFFF"/>
          </a:solidFill>
        </p:spPr>
        <p:txBody>
          <a:bodyPr rtlCol="0">
            <a:normAutofit lnSpcReduction="10000"/>
          </a:bodyPr>
          <a:lstStyle/>
          <a:p>
            <a:pPr marL="363538" indent="-363538"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Limit</a:t>
            </a:r>
            <a:r>
              <a:rPr kumimoji="0" lang="zh-TW" altLang="en-US" sz="2800" dirty="0" smtClean="0">
                <a:solidFill>
                  <a:schemeClr val="tx1">
                    <a:lumMod val="75000"/>
                    <a:lumOff val="25000"/>
                  </a:schemeClr>
                </a:solidFill>
                <a:latin typeface="Calibri" pitchFamily="34" charset="0"/>
                <a:ea typeface="MS PGothic" pitchFamily="34" charset="-128"/>
                <a:cs typeface="+mn-cs"/>
              </a:rPr>
              <a:t> </a:t>
            </a:r>
            <a:r>
              <a:rPr kumimoji="0" lang="en-US" altLang="zh-TW" sz="2800" dirty="0" smtClean="0">
                <a:solidFill>
                  <a:schemeClr val="tx1">
                    <a:lumMod val="75000"/>
                    <a:lumOff val="25000"/>
                  </a:schemeClr>
                </a:solidFill>
                <a:latin typeface="Calibri" pitchFamily="34" charset="0"/>
                <a:ea typeface="MS PGothic" pitchFamily="34" charset="-128"/>
                <a:cs typeface="+mn-cs"/>
              </a:rPr>
              <a:t> self-treatment </a:t>
            </a:r>
            <a:r>
              <a:rPr kumimoji="0" lang="zh-TW" altLang="en-US" sz="2800" dirty="0" smtClean="0">
                <a:solidFill>
                  <a:schemeClr val="tx1">
                    <a:lumMod val="75000"/>
                    <a:lumOff val="25000"/>
                  </a:schemeClr>
                </a:solidFill>
                <a:latin typeface="Calibri" pitchFamily="34" charset="0"/>
                <a:ea typeface="MS PGothic" pitchFamily="34" charset="-128"/>
                <a:cs typeface="+mn-cs"/>
              </a:rPr>
              <a:t> </a:t>
            </a:r>
            <a:r>
              <a:rPr kumimoji="0" lang="en-US" altLang="zh-TW" sz="2800" dirty="0" smtClean="0">
                <a:solidFill>
                  <a:schemeClr val="tx1">
                    <a:lumMod val="75000"/>
                    <a:lumOff val="25000"/>
                  </a:schemeClr>
                </a:solidFill>
                <a:latin typeface="Calibri" pitchFamily="34" charset="0"/>
                <a:ea typeface="MS PGothic" pitchFamily="34" charset="-128"/>
                <a:cs typeface="+mn-cs"/>
              </a:rPr>
              <a:t>to</a:t>
            </a:r>
            <a:r>
              <a:rPr kumimoji="0" lang="zh-TW" altLang="en-US" sz="2800" dirty="0" smtClean="0">
                <a:solidFill>
                  <a:schemeClr val="tx1">
                    <a:lumMod val="75000"/>
                    <a:lumOff val="25000"/>
                  </a:schemeClr>
                </a:solidFill>
                <a:latin typeface="Calibri" pitchFamily="34" charset="0"/>
                <a:ea typeface="MS PGothic" pitchFamily="34" charset="-128"/>
                <a:cs typeface="+mn-cs"/>
              </a:rPr>
              <a:t> </a:t>
            </a:r>
            <a:r>
              <a:rPr kumimoji="0" lang="en-US" altLang="zh-TW" sz="2800" dirty="0" smtClean="0">
                <a:solidFill>
                  <a:schemeClr val="tx1">
                    <a:lumMod val="75000"/>
                    <a:lumOff val="25000"/>
                  </a:schemeClr>
                </a:solidFill>
                <a:latin typeface="Calibri" pitchFamily="34" charset="0"/>
                <a:ea typeface="MS PGothic" pitchFamily="34" charset="-128"/>
                <a:cs typeface="+mn-cs"/>
              </a:rPr>
              <a:t> appropriate</a:t>
            </a:r>
            <a:r>
              <a:rPr kumimoji="0" lang="zh-TW" altLang="en-US" sz="2800" dirty="0" smtClean="0">
                <a:solidFill>
                  <a:schemeClr val="tx1">
                    <a:lumMod val="75000"/>
                    <a:lumOff val="25000"/>
                  </a:schemeClr>
                </a:solidFill>
                <a:latin typeface="Calibri" pitchFamily="34" charset="0"/>
                <a:ea typeface="MS PGothic" pitchFamily="34" charset="-128"/>
                <a:cs typeface="+mn-cs"/>
              </a:rPr>
              <a:t> </a:t>
            </a:r>
            <a:r>
              <a:rPr kumimoji="0" lang="en-US" altLang="zh-TW" sz="2800" dirty="0" smtClean="0">
                <a:solidFill>
                  <a:schemeClr val="tx1">
                    <a:lumMod val="75000"/>
                    <a:lumOff val="25000"/>
                  </a:schemeClr>
                </a:solidFill>
                <a:latin typeface="Calibri" pitchFamily="34" charset="0"/>
                <a:ea typeface="MS PGothic" pitchFamily="34" charset="-128"/>
                <a:cs typeface="+mn-cs"/>
              </a:rPr>
              <a:t> circumstances</a:t>
            </a:r>
          </a:p>
          <a:p>
            <a:pPr marL="892175" lvl="1" indent="-347663"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Mild-to-moderate classic symptoms</a:t>
            </a:r>
          </a:p>
          <a:p>
            <a:pPr marL="892175" lvl="1" indent="-347663"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Infrequent vaginal symptoms</a:t>
            </a:r>
          </a:p>
          <a:p>
            <a:pPr marL="892175" lvl="1" indent="-347663"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Predictable antibiotic-associated VVC</a:t>
            </a:r>
          </a:p>
          <a:p>
            <a:pPr marL="363538" indent="-363538"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Seek medical evaluation if symptoms</a:t>
            </a:r>
          </a:p>
          <a:p>
            <a:pPr marL="895350" lvl="1" indent="-350838" fontAlgn="auto">
              <a:spcAft>
                <a:spcPts val="0"/>
              </a:spcAft>
              <a:buClr>
                <a:schemeClr val="accent1">
                  <a:lumMod val="60000"/>
                  <a:lumOff val="40000"/>
                </a:schemeClr>
              </a:buClr>
              <a:buFont typeface="Wingdings" pitchFamily="2" charset="2"/>
              <a:buChar char="ü"/>
              <a:defRPr/>
            </a:pPr>
            <a:r>
              <a:rPr kumimoji="0" lang="en-US" altLang="zh-TW" sz="2600" dirty="0">
                <a:solidFill>
                  <a:srgbClr val="FF0000"/>
                </a:solidFill>
                <a:latin typeface="Calibri" pitchFamily="34" charset="0"/>
                <a:ea typeface="MS PGothic" pitchFamily="34" charset="-128"/>
              </a:rPr>
              <a:t>P</a:t>
            </a:r>
            <a:r>
              <a:rPr kumimoji="0" lang="en-US" altLang="zh-TW" sz="2600" dirty="0" smtClean="0">
                <a:solidFill>
                  <a:srgbClr val="FF0000"/>
                </a:solidFill>
                <a:latin typeface="Calibri" pitchFamily="34" charset="0"/>
                <a:ea typeface="MS PGothic" pitchFamily="34" charset="-128"/>
              </a:rPr>
              <a:t>ersist &gt; 1 week</a:t>
            </a:r>
            <a:r>
              <a:rPr kumimoji="0" lang="en-US" altLang="zh-TW" sz="2600" dirty="0" smtClean="0">
                <a:solidFill>
                  <a:schemeClr val="tx1">
                    <a:lumMod val="75000"/>
                    <a:lumOff val="25000"/>
                  </a:schemeClr>
                </a:solidFill>
                <a:latin typeface="Calibri" pitchFamily="34" charset="0"/>
                <a:ea typeface="MS PGothic" pitchFamily="34" charset="-128"/>
              </a:rPr>
              <a:t> after treatment</a:t>
            </a:r>
          </a:p>
          <a:p>
            <a:pPr marL="895350" lvl="1" indent="-350838" fontAlgn="auto">
              <a:spcAft>
                <a:spcPts val="0"/>
              </a:spcAft>
              <a:buClr>
                <a:schemeClr val="accent1">
                  <a:lumMod val="60000"/>
                  <a:lumOff val="40000"/>
                </a:schemeClr>
              </a:buClr>
              <a:buFont typeface="Wingdings" pitchFamily="2" charset="2"/>
              <a:buChar char="ü"/>
              <a:defRPr/>
            </a:pPr>
            <a:r>
              <a:rPr kumimoji="0" lang="en-US" altLang="zh-TW" sz="2600" dirty="0">
                <a:solidFill>
                  <a:srgbClr val="FF0000"/>
                </a:solidFill>
                <a:latin typeface="Calibri" pitchFamily="34" charset="0"/>
                <a:ea typeface="MS PGothic" pitchFamily="34" charset="-128"/>
              </a:rPr>
              <a:t>R</a:t>
            </a:r>
            <a:r>
              <a:rPr kumimoji="0" lang="en-US" altLang="zh-TW" sz="2600" dirty="0" smtClean="0">
                <a:solidFill>
                  <a:srgbClr val="FF0000"/>
                </a:solidFill>
                <a:latin typeface="Calibri" pitchFamily="34" charset="0"/>
                <a:ea typeface="MS PGothic" pitchFamily="34" charset="-128"/>
              </a:rPr>
              <a:t>ecur within 2 months</a:t>
            </a:r>
          </a:p>
          <a:p>
            <a:pPr marL="895350" lvl="1" indent="-350838" fontAlgn="auto">
              <a:spcAft>
                <a:spcPts val="0"/>
              </a:spcAft>
              <a:buClr>
                <a:schemeClr val="accent1">
                  <a:lumMod val="60000"/>
                  <a:lumOff val="40000"/>
                </a:schemeClr>
              </a:buClr>
              <a:buFont typeface="Wingdings" pitchFamily="2" charset="2"/>
              <a:buChar char="ü"/>
              <a:defRPr/>
            </a:pPr>
            <a:r>
              <a:rPr kumimoji="0" lang="en-US" altLang="zh-TW" sz="2600" dirty="0" smtClean="0">
                <a:solidFill>
                  <a:srgbClr val="FF0000"/>
                </a:solidFill>
                <a:latin typeface="Calibri" pitchFamily="34" charset="0"/>
                <a:ea typeface="MS PGothic" pitchFamily="34" charset="-128"/>
              </a:rPr>
              <a:t>Occur &gt; 3 times in a 12-month</a:t>
            </a:r>
            <a:r>
              <a:rPr kumimoji="0" lang="en-US" altLang="zh-TW" sz="2600" dirty="0" smtClean="0">
                <a:solidFill>
                  <a:schemeClr val="tx1">
                    <a:lumMod val="75000"/>
                    <a:lumOff val="25000"/>
                  </a:schemeClr>
                </a:solidFill>
                <a:latin typeface="Calibri" pitchFamily="34" charset="0"/>
                <a:ea typeface="MS PGothic" pitchFamily="34" charset="-128"/>
              </a:rPr>
              <a:t> interval</a:t>
            </a:r>
          </a:p>
          <a:p>
            <a:pPr marL="895350" lvl="1" indent="-350838" fontAlgn="auto">
              <a:spcAft>
                <a:spcPts val="0"/>
              </a:spcAft>
              <a:buClr>
                <a:schemeClr val="accent1">
                  <a:lumMod val="60000"/>
                  <a:lumOff val="40000"/>
                </a:schemeClr>
              </a:buClr>
              <a:buFont typeface="Wingdings" pitchFamily="2" charset="2"/>
              <a:buChar char="ü"/>
              <a:defRPr/>
            </a:pPr>
            <a:r>
              <a:rPr kumimoji="0" lang="en-US" altLang="zh-TW" sz="2600" dirty="0" smtClean="0">
                <a:solidFill>
                  <a:srgbClr val="FF0000"/>
                </a:solidFill>
                <a:latin typeface="Calibri" pitchFamily="34" charset="0"/>
                <a:ea typeface="MS PGothic" pitchFamily="34" charset="-128"/>
              </a:rPr>
              <a:t>Worsen or change</a:t>
            </a:r>
            <a:endParaRPr kumimoji="0" lang="en-US" altLang="zh-TW" sz="2600" dirty="0">
              <a:solidFill>
                <a:schemeClr val="tx1">
                  <a:lumMod val="75000"/>
                  <a:lumOff val="25000"/>
                </a:schemeClr>
              </a:solidFill>
              <a:latin typeface="Calibri" pitchFamily="34" charset="0"/>
              <a:ea typeface="MS PGothic" pitchFamily="34" charset="-128"/>
            </a:endParaRPr>
          </a:p>
          <a:p>
            <a:pPr lvl="4" fontAlgn="auto">
              <a:spcAft>
                <a:spcPts val="0"/>
              </a:spcAft>
              <a:buFont typeface="Wingdings" pitchFamily="2" charset="2"/>
              <a:buChar char="Ø"/>
              <a:defRPr/>
            </a:pPr>
            <a:r>
              <a:rPr kumimoji="0" lang="en-US" altLang="zh-TW" sz="2400" dirty="0" smtClean="0">
                <a:solidFill>
                  <a:schemeClr val="tx1">
                    <a:lumMod val="75000"/>
                    <a:lumOff val="25000"/>
                  </a:schemeClr>
                </a:solidFill>
                <a:latin typeface="Calibri" pitchFamily="34" charset="0"/>
                <a:ea typeface="MS PGothic" pitchFamily="34" charset="-128"/>
              </a:rPr>
              <a:t>Vaginal secretions begin to smell bad, become frothy or discolored</a:t>
            </a:r>
            <a:r>
              <a:rPr kumimoji="0" lang="zh-TW" altLang="en-US" sz="2400" dirty="0" smtClean="0">
                <a:solidFill>
                  <a:schemeClr val="tx1">
                    <a:lumMod val="75000"/>
                    <a:lumOff val="25000"/>
                  </a:schemeClr>
                </a:solidFill>
                <a:latin typeface="Calibri" pitchFamily="34" charset="0"/>
                <a:ea typeface="MS PGothic" panose="020B0600070205080204" pitchFamily="34" charset="-128"/>
              </a:rPr>
              <a:t>；</a:t>
            </a:r>
            <a:r>
              <a:rPr kumimoji="0" lang="en-US" altLang="zh-TW" sz="2400" dirty="0" smtClean="0">
                <a:solidFill>
                  <a:schemeClr val="tx1">
                    <a:lumMod val="75000"/>
                    <a:lumOff val="25000"/>
                  </a:schemeClr>
                </a:solidFill>
                <a:latin typeface="Calibri" pitchFamily="34" charset="0"/>
                <a:ea typeface="MS PGothic" panose="020B0600070205080204" pitchFamily="34" charset="-128"/>
              </a:rPr>
              <a:t>or other symptoms (abdominal tenderness)</a:t>
            </a:r>
            <a:endParaRPr kumimoji="0" lang="en-US" altLang="zh-TW" sz="2600" dirty="0" smtClean="0">
              <a:solidFill>
                <a:schemeClr val="tx1">
                  <a:lumMod val="75000"/>
                  <a:lumOff val="25000"/>
                </a:schemeClr>
              </a:solidFill>
              <a:latin typeface="Calibri" pitchFamily="34" charset="0"/>
              <a:ea typeface="MS PGothic" pitchFamily="34" charset="-128"/>
            </a:endParaRPr>
          </a:p>
          <a:p>
            <a:pPr fontAlgn="auto">
              <a:spcAft>
                <a:spcPts val="0"/>
              </a:spcAft>
              <a:buFont typeface="Wingdings 3" charset="2"/>
              <a:buChar char=""/>
              <a:defRPr/>
            </a:pPr>
            <a:endParaRPr kumimoji="0" lang="zh-TW" altLang="en-US" sz="2800" dirty="0">
              <a:solidFill>
                <a:schemeClr val="tx1">
                  <a:lumMod val="75000"/>
                  <a:lumOff val="25000"/>
                </a:schemeClr>
              </a:solidFill>
              <a:latin typeface="MS PGothic" pitchFamily="34" charset="-128"/>
              <a:ea typeface="MS PGothic" pitchFamily="34" charset="-128"/>
              <a:cs typeface="+mn-cs"/>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4096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903DA321-6693-C640-96A6-67D7FE660FEC}" type="slidenum">
              <a:rPr lang="zh-TW" altLang="en-US" sz="1400">
                <a:solidFill>
                  <a:schemeClr val="bg1"/>
                </a:solidFill>
              </a:rPr>
              <a:pPr/>
              <a:t>19</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5"/>
          <p:cNvSpPr>
            <a:spLocks noGrp="1"/>
          </p:cNvSpPr>
          <p:nvPr>
            <p:ph type="title"/>
          </p:nvPr>
        </p:nvSpPr>
        <p:spPr>
          <a:xfrm>
            <a:off x="436563" y="476250"/>
            <a:ext cx="8229600" cy="1143000"/>
          </a:xfrm>
        </p:spPr>
        <p:txBody>
          <a:bodyPr/>
          <a:lstStyle/>
          <a:p>
            <a:r>
              <a:rPr kumimoji="0" lang="en-US" altLang="zh-TW" sz="6000" b="1">
                <a:latin typeface="Arial" charset="0"/>
                <a:cs typeface="Arial" charset="0"/>
              </a:rPr>
              <a:t>Outline</a:t>
            </a:r>
            <a:endParaRPr kumimoji="0" lang="zh-TW" altLang="en-US" sz="6000" b="1">
              <a:latin typeface="Arial" charset="0"/>
              <a:cs typeface="Arial" charset="0"/>
            </a:endParaRPr>
          </a:p>
        </p:txBody>
      </p:sp>
      <p:sp>
        <p:nvSpPr>
          <p:cNvPr id="23554" name="內容版面配置區 6"/>
          <p:cNvSpPr>
            <a:spLocks noGrp="1"/>
          </p:cNvSpPr>
          <p:nvPr>
            <p:ph idx="1"/>
          </p:nvPr>
        </p:nvSpPr>
        <p:spPr>
          <a:xfrm>
            <a:off x="457200" y="2011363"/>
            <a:ext cx="8435975" cy="4441825"/>
          </a:xfrm>
        </p:spPr>
        <p:txBody>
          <a:bodyPr/>
          <a:lstStyle/>
          <a:p>
            <a:pPr marL="0" indent="0">
              <a:buFont typeface="Wingdings 2" charset="0"/>
              <a:buNone/>
            </a:pPr>
            <a:r>
              <a:rPr kumimoji="0" lang="en-US" altLang="zh-TW" sz="2800">
                <a:latin typeface="Arial" charset="0"/>
                <a:ea typeface="新細明體" charset="0"/>
                <a:cs typeface="Arial" charset="0"/>
              </a:rPr>
              <a:t>1. Anatomy and physiology of the vagina</a:t>
            </a:r>
          </a:p>
          <a:p>
            <a:pPr marL="0" indent="0">
              <a:buFont typeface="Wingdings 2" charset="0"/>
              <a:buNone/>
            </a:pPr>
            <a:r>
              <a:rPr kumimoji="0" lang="en-US" altLang="zh-TW" sz="2800">
                <a:latin typeface="Arial" charset="0"/>
                <a:ea typeface="新細明體" charset="0"/>
                <a:cs typeface="Arial" charset="0"/>
              </a:rPr>
              <a:t>2. Differentiation of common vaginal infections</a:t>
            </a:r>
          </a:p>
          <a:p>
            <a:pPr marL="0" indent="0">
              <a:buFont typeface="Wingdings 2" charset="0"/>
              <a:buNone/>
            </a:pPr>
            <a:r>
              <a:rPr kumimoji="0" lang="en-US" altLang="zh-TW" sz="2800">
                <a:latin typeface="Arial" charset="0"/>
                <a:ea typeface="新細明體" charset="0"/>
                <a:cs typeface="Arial" charset="0"/>
              </a:rPr>
              <a:t>3. Vulvovaginal candidiasis</a:t>
            </a:r>
          </a:p>
          <a:p>
            <a:pPr marL="0" indent="0">
              <a:buFont typeface="Wingdings 2" charset="0"/>
              <a:buNone/>
            </a:pPr>
            <a:r>
              <a:rPr kumimoji="0" lang="en-US" altLang="zh-TW" sz="2800">
                <a:latin typeface="Arial" charset="0"/>
                <a:ea typeface="新細明體" charset="0"/>
                <a:cs typeface="Arial" charset="0"/>
              </a:rPr>
              <a:t>4. Atrophic vaginitis</a:t>
            </a:r>
            <a:r>
              <a:rPr kumimoji="0" lang="zh-TW" altLang="en-US" sz="2800">
                <a:latin typeface="Arial" charset="0"/>
                <a:ea typeface="新細明體" charset="0"/>
                <a:cs typeface="Arial" charset="0"/>
              </a:rPr>
              <a:t> </a:t>
            </a:r>
            <a:endParaRPr kumimoji="0" lang="en-US" altLang="zh-TW" sz="2800">
              <a:latin typeface="Arial" charset="0"/>
              <a:ea typeface="新細明體" charset="0"/>
              <a:cs typeface="Arial" charset="0"/>
            </a:endParaRPr>
          </a:p>
          <a:p>
            <a:pPr marL="0" indent="0">
              <a:buFont typeface="Wingdings 2" charset="0"/>
              <a:buNone/>
            </a:pPr>
            <a:r>
              <a:rPr kumimoji="0" lang="en-US" altLang="zh-TW" sz="2800">
                <a:latin typeface="Arial" charset="0"/>
                <a:ea typeface="新細明體" charset="0"/>
                <a:cs typeface="Arial" charset="0"/>
              </a:rPr>
              <a:t>5. Vaginal douching </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2355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28536B8C-A022-A647-8E35-62081C8FBA62}" type="slidenum">
              <a:rPr lang="zh-TW" altLang="en-US" sz="1400">
                <a:solidFill>
                  <a:schemeClr val="bg1"/>
                </a:solidFill>
              </a:rPr>
              <a:pPr/>
              <a:t>2</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a:xfrm>
            <a:off x="395288" y="492125"/>
            <a:ext cx="7761287" cy="1281113"/>
          </a:xfrm>
        </p:spPr>
        <p:txBody>
          <a:bodyPr/>
          <a:lstStyle/>
          <a:p>
            <a:r>
              <a:rPr kumimoji="0" lang="en-US" altLang="zh-TW" sz="3200" b="1">
                <a:latin typeface="Arial" charset="0"/>
                <a:cs typeface="Arial" charset="0"/>
              </a:rPr>
              <a:t>Patient Counseling &amp; Evaluation of Patient Outcomes</a:t>
            </a:r>
            <a:r>
              <a:rPr kumimoji="0" lang="zh-TW" altLang="en-US" sz="3200" b="1">
                <a:latin typeface="Arial" charset="0"/>
                <a:cs typeface="Arial" charset="0"/>
              </a:rPr>
              <a:t> </a:t>
            </a:r>
            <a:r>
              <a:rPr kumimoji="0" lang="en-US" altLang="zh-TW" sz="3200" b="1">
                <a:latin typeface="Arial" charset="0"/>
                <a:cs typeface="Arial" charset="0"/>
              </a:rPr>
              <a:t>(2)</a:t>
            </a:r>
            <a:endParaRPr kumimoji="0" lang="zh-TW" altLang="en-US" sz="3200" b="1">
              <a:latin typeface="Arial" charset="0"/>
              <a:cs typeface="Arial" charset="0"/>
            </a:endParaRPr>
          </a:p>
        </p:txBody>
      </p:sp>
      <p:sp>
        <p:nvSpPr>
          <p:cNvPr id="41986" name="內容版面配置區 2"/>
          <p:cNvSpPr>
            <a:spLocks noGrp="1"/>
          </p:cNvSpPr>
          <p:nvPr>
            <p:ph idx="1"/>
          </p:nvPr>
        </p:nvSpPr>
        <p:spPr>
          <a:xfrm>
            <a:off x="468313" y="1706563"/>
            <a:ext cx="8424862" cy="4741862"/>
          </a:xfrm>
          <a:solidFill>
            <a:srgbClr val="FFFFFF"/>
          </a:solidFill>
        </p:spPr>
        <p:txBody>
          <a:bodyPr/>
          <a:lstStyle/>
          <a:p>
            <a:pPr marL="363538" indent="-363538"/>
            <a:r>
              <a:rPr kumimoji="0" lang="en-US" altLang="zh-TW" sz="2400">
                <a:latin typeface="Arial" charset="0"/>
                <a:ea typeface="Arial" charset="0"/>
                <a:cs typeface="Arial" charset="0"/>
              </a:rPr>
              <a:t>The length of treatment does not directly correspond to the time of resolution of symptoms</a:t>
            </a:r>
          </a:p>
          <a:p>
            <a:pPr marL="622300" lvl="1">
              <a:buFont typeface="Wingdings" charset="0"/>
              <a:buChar char="ü"/>
            </a:pPr>
            <a:r>
              <a:rPr kumimoji="0" lang="en-US" altLang="zh-TW" sz="2000">
                <a:latin typeface="Arial" charset="0"/>
                <a:ea typeface="Arial" charset="0"/>
                <a:cs typeface="Arial" charset="0"/>
              </a:rPr>
              <a:t>Symptomatic relief within 2-3 days, but take 1 week for complete resolution</a:t>
            </a:r>
          </a:p>
          <a:p>
            <a:pPr marL="363538" indent="-363538"/>
            <a:r>
              <a:rPr kumimoji="0" lang="en-US" altLang="zh-TW" sz="2400">
                <a:latin typeface="Arial" charset="0"/>
                <a:ea typeface="Arial" charset="0"/>
                <a:cs typeface="Arial" charset="0"/>
              </a:rPr>
              <a:t>Antifungal used only </a:t>
            </a:r>
            <a:r>
              <a:rPr kumimoji="0" lang="en-US" altLang="zh-TW" sz="2400">
                <a:solidFill>
                  <a:srgbClr val="FF0000"/>
                </a:solidFill>
                <a:latin typeface="Arial" charset="0"/>
                <a:ea typeface="Arial" charset="0"/>
                <a:cs typeface="Arial" charset="0"/>
              </a:rPr>
              <a:t>QD</a:t>
            </a:r>
            <a:r>
              <a:rPr kumimoji="0" lang="en-US" altLang="zh-TW" sz="2400">
                <a:latin typeface="Arial" charset="0"/>
                <a:ea typeface="Arial" charset="0"/>
                <a:cs typeface="Arial" charset="0"/>
              </a:rPr>
              <a:t> for the specified length of time</a:t>
            </a:r>
          </a:p>
          <a:p>
            <a:pPr marL="622300" lvl="1">
              <a:buFont typeface="Wingdings" charset="0"/>
              <a:buChar char="ü"/>
            </a:pPr>
            <a:r>
              <a:rPr kumimoji="0" lang="en-US" altLang="zh-TW" sz="2000">
                <a:latin typeface="Arial" charset="0"/>
                <a:ea typeface="Arial" charset="0"/>
                <a:cs typeface="Arial" charset="0"/>
              </a:rPr>
              <a:t>Preferably </a:t>
            </a:r>
            <a:r>
              <a:rPr kumimoji="0" lang="en-US" altLang="zh-TW" sz="2000">
                <a:solidFill>
                  <a:srgbClr val="FF0000"/>
                </a:solidFill>
                <a:latin typeface="Arial" charset="0"/>
                <a:ea typeface="Arial" charset="0"/>
                <a:cs typeface="Arial" charset="0"/>
              </a:rPr>
              <a:t>at bedtime </a:t>
            </a:r>
            <a:r>
              <a:rPr kumimoji="0" lang="en-US" altLang="zh-TW" sz="2000">
                <a:latin typeface="Arial" charset="0"/>
                <a:ea typeface="Arial" charset="0"/>
                <a:cs typeface="Arial" charset="0"/>
              </a:rPr>
              <a:t>and use a sanitary pad or panty liner to avoid leakage</a:t>
            </a:r>
          </a:p>
          <a:p>
            <a:pPr marL="363538" indent="-363538"/>
            <a:r>
              <a:rPr kumimoji="0" lang="en-US" altLang="zh-TW" sz="2400">
                <a:latin typeface="Arial" charset="0"/>
                <a:ea typeface="Arial" charset="0"/>
                <a:cs typeface="Arial" charset="0"/>
              </a:rPr>
              <a:t>Side effects are uncommon</a:t>
            </a:r>
            <a:r>
              <a:rPr kumimoji="0" lang="zh-TW" altLang="en-US" sz="2400">
                <a:latin typeface="Arial" charset="0"/>
                <a:ea typeface="MS PGothic" charset="0"/>
              </a:rPr>
              <a:t>：</a:t>
            </a:r>
            <a:r>
              <a:rPr kumimoji="0" lang="en-US" altLang="zh-TW" sz="2400">
                <a:latin typeface="Arial" charset="0"/>
                <a:ea typeface="Arial" charset="0"/>
                <a:cs typeface="Arial" charset="0"/>
              </a:rPr>
              <a:t>vaginal burning, irritation and headache may occur when </a:t>
            </a:r>
            <a:r>
              <a:rPr kumimoji="0" lang="en-US" altLang="zh-TW" sz="2400">
                <a:solidFill>
                  <a:srgbClr val="FF0000"/>
                </a:solidFill>
                <a:latin typeface="Arial" charset="0"/>
                <a:ea typeface="Arial" charset="0"/>
                <a:cs typeface="Arial" charset="0"/>
              </a:rPr>
              <a:t>first dose</a:t>
            </a:r>
          </a:p>
          <a:p>
            <a:pPr marL="363538" indent="-363538"/>
            <a:r>
              <a:rPr kumimoji="0" lang="en-US" altLang="zh-TW" sz="2400">
                <a:latin typeface="Arial" charset="0"/>
                <a:ea typeface="Arial" charset="0"/>
                <a:cs typeface="Arial" charset="0"/>
              </a:rPr>
              <a:t>Vaginal antifungals </a:t>
            </a:r>
            <a:r>
              <a:rPr kumimoji="0" lang="en-US" altLang="zh-TW" sz="2400">
                <a:solidFill>
                  <a:srgbClr val="FF0000"/>
                </a:solidFill>
                <a:latin typeface="Arial" charset="0"/>
                <a:ea typeface="Arial" charset="0"/>
                <a:cs typeface="Arial" charset="0"/>
              </a:rPr>
              <a:t>can be used during menstrual period</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4198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7D6CEBAE-63F6-9C48-8FD8-88E63B8FAE2A}" type="slidenum">
              <a:rPr lang="zh-TW" altLang="en-US" sz="1400">
                <a:solidFill>
                  <a:schemeClr val="bg1"/>
                </a:solidFill>
              </a:rPr>
              <a:pPr/>
              <a:t>20</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p:cNvSpPr>
            <a:spLocks noGrp="1"/>
          </p:cNvSpPr>
          <p:nvPr>
            <p:ph type="title"/>
          </p:nvPr>
        </p:nvSpPr>
        <p:spPr>
          <a:xfrm>
            <a:off x="395288" y="492125"/>
            <a:ext cx="7726362" cy="1281113"/>
          </a:xfrm>
        </p:spPr>
        <p:txBody>
          <a:bodyPr/>
          <a:lstStyle/>
          <a:p>
            <a:r>
              <a:rPr kumimoji="0" lang="en-US" altLang="zh-TW" sz="3200" b="1">
                <a:latin typeface="Arial" charset="0"/>
                <a:cs typeface="Arial" charset="0"/>
              </a:rPr>
              <a:t>Patient Counseling &amp; Evaluation of Patient Outcomes</a:t>
            </a:r>
            <a:r>
              <a:rPr kumimoji="0" lang="zh-TW" altLang="en-US" sz="3200" b="1">
                <a:latin typeface="Arial" charset="0"/>
                <a:cs typeface="Arial" charset="0"/>
              </a:rPr>
              <a:t> </a:t>
            </a:r>
            <a:r>
              <a:rPr kumimoji="0" lang="en-US" altLang="zh-TW" sz="3200" b="1">
                <a:latin typeface="Arial" charset="0"/>
                <a:cs typeface="Arial" charset="0"/>
              </a:rPr>
              <a:t>(3)</a:t>
            </a:r>
            <a:endParaRPr kumimoji="0" lang="zh-TW" altLang="en-US" sz="3200" b="1">
              <a:latin typeface="Arial" charset="0"/>
              <a:cs typeface="Arial" charset="0"/>
            </a:endParaRPr>
          </a:p>
        </p:txBody>
      </p:sp>
      <p:sp>
        <p:nvSpPr>
          <p:cNvPr id="93186" name="內容版面配置區 2"/>
          <p:cNvSpPr>
            <a:spLocks noGrp="1"/>
          </p:cNvSpPr>
          <p:nvPr>
            <p:ph idx="1"/>
          </p:nvPr>
        </p:nvSpPr>
        <p:spPr>
          <a:xfrm>
            <a:off x="468313" y="1782763"/>
            <a:ext cx="8496300" cy="4741862"/>
          </a:xfrm>
          <a:solidFill>
            <a:srgbClr val="FFFFFF"/>
          </a:solidFill>
        </p:spPr>
        <p:txBody>
          <a:bodyPr rtlCol="0">
            <a:normAutofit fontScale="92500" lnSpcReduction="10000"/>
          </a:bodyPr>
          <a:lstStyle/>
          <a:p>
            <a:pPr fontAlgn="auto">
              <a:spcAft>
                <a:spcPts val="0"/>
              </a:spcAft>
              <a:buFont typeface="Wingdings" pitchFamily="2" charset="2"/>
              <a:buChar char="n"/>
              <a:defRPr/>
            </a:pPr>
            <a:r>
              <a:rPr kumimoji="0" lang="en-US" altLang="zh-TW" sz="2400" dirty="0" smtClean="0">
                <a:solidFill>
                  <a:schemeClr val="tx1">
                    <a:lumMod val="65000"/>
                    <a:lumOff val="35000"/>
                  </a:schemeClr>
                </a:solidFill>
                <a:latin typeface="Calibri" pitchFamily="34" charset="0"/>
                <a:ea typeface="MS PGothic" pitchFamily="34" charset="-128"/>
                <a:cs typeface="+mn-cs"/>
              </a:rPr>
              <a:t>Not use tampons, douche, vaginal lubricants, vaginal spermicides, latex condoms and diaphragms while using vaginal antifungal product and for 3 days after use</a:t>
            </a:r>
          </a:p>
          <a:p>
            <a:pPr fontAlgn="auto">
              <a:spcAft>
                <a:spcPts val="0"/>
              </a:spcAft>
              <a:buFont typeface="Wingdings" pitchFamily="2" charset="2"/>
              <a:buChar char="n"/>
              <a:defRPr/>
            </a:pPr>
            <a:r>
              <a:rPr kumimoji="0" lang="en-US" altLang="zh-TW" sz="2400" dirty="0" smtClean="0">
                <a:solidFill>
                  <a:schemeClr val="tx1">
                    <a:lumMod val="65000"/>
                    <a:lumOff val="35000"/>
                  </a:schemeClr>
                </a:solidFill>
                <a:latin typeface="Calibri" pitchFamily="34" charset="0"/>
                <a:ea typeface="MS PGothic" pitchFamily="34" charset="-128"/>
                <a:cs typeface="+mn-cs"/>
              </a:rPr>
              <a:t>Refrain from sexual intercourse</a:t>
            </a:r>
          </a:p>
          <a:p>
            <a:pPr fontAlgn="auto">
              <a:spcAft>
                <a:spcPts val="0"/>
              </a:spcAft>
              <a:buFont typeface="Wingdings" pitchFamily="2" charset="2"/>
              <a:buChar char="n"/>
              <a:defRPr/>
            </a:pPr>
            <a:r>
              <a:rPr kumimoji="0" lang="en-US" altLang="zh-TW" sz="2400" dirty="0" smtClean="0">
                <a:solidFill>
                  <a:schemeClr val="tx1">
                    <a:lumMod val="65000"/>
                    <a:lumOff val="35000"/>
                  </a:schemeClr>
                </a:solidFill>
                <a:latin typeface="Calibri" pitchFamily="34" charset="0"/>
                <a:ea typeface="MS PGothic" pitchFamily="34" charset="-128"/>
                <a:cs typeface="+mn-cs"/>
              </a:rPr>
              <a:t>Temporarily reducing the dose of </a:t>
            </a:r>
            <a:r>
              <a:rPr kumimoji="0" lang="en-US" altLang="zh-TW" sz="2400" dirty="0" smtClean="0">
                <a:solidFill>
                  <a:srgbClr val="FF0000"/>
                </a:solidFill>
                <a:latin typeface="Calibri" pitchFamily="34" charset="0"/>
                <a:ea typeface="MS PGothic" pitchFamily="34" charset="-128"/>
                <a:cs typeface="+mn-cs"/>
              </a:rPr>
              <a:t>warfarin</a:t>
            </a:r>
            <a:r>
              <a:rPr kumimoji="0" lang="en-US" altLang="zh-TW" sz="2400" dirty="0" smtClean="0">
                <a:solidFill>
                  <a:schemeClr val="tx1">
                    <a:lumMod val="65000"/>
                    <a:lumOff val="35000"/>
                  </a:schemeClr>
                </a:solidFill>
                <a:latin typeface="Calibri" pitchFamily="34" charset="0"/>
                <a:ea typeface="MS PGothic" pitchFamily="34" charset="-128"/>
                <a:cs typeface="+mn-cs"/>
              </a:rPr>
              <a:t> needs to be carefully considered by practitioner</a:t>
            </a:r>
          </a:p>
          <a:p>
            <a:pPr fontAlgn="auto">
              <a:spcAft>
                <a:spcPts val="0"/>
              </a:spcAft>
              <a:buFont typeface="Wingdings" pitchFamily="2" charset="2"/>
              <a:buChar char="n"/>
              <a:defRPr/>
            </a:pPr>
            <a:r>
              <a:rPr kumimoji="0" lang="en-US" altLang="zh-TW" sz="2400" dirty="0" smtClean="0">
                <a:solidFill>
                  <a:schemeClr val="tx1">
                    <a:lumMod val="65000"/>
                    <a:lumOff val="35000"/>
                  </a:schemeClr>
                </a:solidFill>
                <a:latin typeface="Calibri" pitchFamily="34" charset="0"/>
                <a:ea typeface="MS PGothic" pitchFamily="34" charset="-128"/>
                <a:cs typeface="+mn-cs"/>
              </a:rPr>
              <a:t>Not use vaginal antifungals if</a:t>
            </a:r>
          </a:p>
          <a:p>
            <a:pPr lvl="1" fontAlgn="auto">
              <a:spcAft>
                <a:spcPts val="0"/>
              </a:spcAft>
              <a:buClr>
                <a:schemeClr val="accent1">
                  <a:lumMod val="60000"/>
                  <a:lumOff val="40000"/>
                </a:schemeClr>
              </a:buClr>
              <a:buFont typeface="Wingdings" pitchFamily="2" charset="2"/>
              <a:buChar char="ü"/>
              <a:defRPr/>
            </a:pPr>
            <a:r>
              <a:rPr kumimoji="0" lang="en-US" altLang="zh-TW" sz="2000" dirty="0" smtClean="0">
                <a:solidFill>
                  <a:schemeClr val="tx1">
                    <a:lumMod val="65000"/>
                    <a:lumOff val="35000"/>
                  </a:schemeClr>
                </a:solidFill>
                <a:latin typeface="Calibri" pitchFamily="34" charset="0"/>
                <a:ea typeface="MS PGothic" pitchFamily="34" charset="-128"/>
              </a:rPr>
              <a:t>&lt; 12 years old</a:t>
            </a:r>
          </a:p>
          <a:p>
            <a:pPr lvl="1" fontAlgn="auto">
              <a:spcAft>
                <a:spcPts val="0"/>
              </a:spcAft>
              <a:buClr>
                <a:schemeClr val="accent1">
                  <a:lumMod val="60000"/>
                  <a:lumOff val="40000"/>
                </a:schemeClr>
              </a:buClr>
              <a:buFont typeface="Wingdings" pitchFamily="2" charset="2"/>
              <a:buChar char="ü"/>
              <a:defRPr/>
            </a:pPr>
            <a:r>
              <a:rPr kumimoji="0" lang="en-US" altLang="zh-TW" sz="2000" dirty="0" smtClean="0">
                <a:solidFill>
                  <a:schemeClr val="tx1">
                    <a:lumMod val="65000"/>
                    <a:lumOff val="35000"/>
                  </a:schemeClr>
                </a:solidFill>
                <a:latin typeface="Calibri" pitchFamily="34" charset="0"/>
                <a:ea typeface="MS PGothic" pitchFamily="34" charset="-128"/>
              </a:rPr>
              <a:t>Pregnant</a:t>
            </a:r>
          </a:p>
          <a:p>
            <a:pPr lvl="1" fontAlgn="auto">
              <a:spcAft>
                <a:spcPts val="0"/>
              </a:spcAft>
              <a:buClr>
                <a:schemeClr val="accent1">
                  <a:lumMod val="60000"/>
                  <a:lumOff val="40000"/>
                </a:schemeClr>
              </a:buClr>
              <a:buFont typeface="Wingdings" pitchFamily="2" charset="2"/>
              <a:buChar char="ü"/>
              <a:defRPr/>
            </a:pPr>
            <a:r>
              <a:rPr kumimoji="0" lang="en-US" altLang="zh-TW" sz="2000" dirty="0" smtClean="0">
                <a:solidFill>
                  <a:schemeClr val="tx1">
                    <a:lumMod val="65000"/>
                    <a:lumOff val="35000"/>
                  </a:schemeClr>
                </a:solidFill>
                <a:latin typeface="Calibri" pitchFamily="34" charset="0"/>
                <a:ea typeface="MS PGothic" pitchFamily="34" charset="-128"/>
              </a:rPr>
              <a:t>DM, HIV-positive, AIDS, impaired immune function</a:t>
            </a:r>
          </a:p>
          <a:p>
            <a:pPr fontAlgn="auto">
              <a:spcAft>
                <a:spcPts val="0"/>
              </a:spcAft>
              <a:buFont typeface="Wingdings" pitchFamily="2" charset="2"/>
              <a:buChar char="n"/>
              <a:defRPr/>
            </a:pPr>
            <a:r>
              <a:rPr kumimoji="0" lang="en-US" altLang="zh-TW" sz="2400" dirty="0" smtClean="0">
                <a:solidFill>
                  <a:schemeClr val="tx1">
                    <a:lumMod val="65000"/>
                    <a:lumOff val="35000"/>
                  </a:schemeClr>
                </a:solidFill>
                <a:latin typeface="Calibri" pitchFamily="34" charset="0"/>
                <a:ea typeface="MS PGothic" pitchFamily="34" charset="-128"/>
                <a:cs typeface="+mn-cs"/>
              </a:rPr>
              <a:t>Breast-feeding</a:t>
            </a:r>
            <a:r>
              <a:rPr kumimoji="0" lang="zh-TW" altLang="en-US" sz="2400" dirty="0" smtClean="0">
                <a:solidFill>
                  <a:schemeClr val="tx1">
                    <a:lumMod val="65000"/>
                    <a:lumOff val="35000"/>
                  </a:schemeClr>
                </a:solidFill>
                <a:latin typeface="Calibri" pitchFamily="34" charset="0"/>
                <a:ea typeface="MS PGothic" pitchFamily="34" charset="-128"/>
                <a:cs typeface="+mn-cs"/>
              </a:rPr>
              <a:t>：</a:t>
            </a:r>
            <a:r>
              <a:rPr kumimoji="0" lang="en-US" altLang="zh-TW" sz="2400" dirty="0" smtClean="0">
                <a:solidFill>
                  <a:schemeClr val="tx1">
                    <a:lumMod val="65000"/>
                    <a:lumOff val="35000"/>
                  </a:schemeClr>
                </a:solidFill>
                <a:latin typeface="Calibri" pitchFamily="34" charset="0"/>
                <a:ea typeface="MS PGothic" pitchFamily="34" charset="-128"/>
                <a:cs typeface="+mn-cs"/>
              </a:rPr>
              <a:t>Consult physician first </a:t>
            </a:r>
            <a:endParaRPr kumimoji="0" lang="zh-TW" altLang="en-US" sz="2400" dirty="0" smtClean="0">
              <a:solidFill>
                <a:schemeClr val="tx1">
                  <a:lumMod val="65000"/>
                  <a:lumOff val="35000"/>
                </a:schemeClr>
              </a:solidFill>
              <a:latin typeface="Calibri" pitchFamily="34" charset="0"/>
              <a:ea typeface="MS PGothic" pitchFamily="34" charset="-128"/>
              <a:cs typeface="+mn-cs"/>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4301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E5120451-1E29-A747-81E5-4D72DF94B0A7}" type="slidenum">
              <a:rPr lang="zh-TW" altLang="en-US" sz="1400">
                <a:solidFill>
                  <a:schemeClr val="bg1"/>
                </a:solidFill>
              </a:rPr>
              <a:pPr/>
              <a:t>21</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a:xfrm>
            <a:off x="34925" y="44450"/>
            <a:ext cx="6684963" cy="1281113"/>
          </a:xfrm>
          <a:solidFill>
            <a:srgbClr val="FFFFFF"/>
          </a:solidFill>
        </p:spPr>
        <p:txBody>
          <a:bodyPr/>
          <a:lstStyle/>
          <a:p>
            <a:r>
              <a:rPr kumimoji="0" lang="en-US" altLang="zh-TW" b="1">
                <a:latin typeface="Arial" charset="0"/>
                <a:cs typeface="Arial" charset="0"/>
              </a:rPr>
              <a:t>Self-care </a:t>
            </a:r>
            <a:br>
              <a:rPr kumimoji="0" lang="en-US" altLang="zh-TW" b="1">
                <a:latin typeface="Arial" charset="0"/>
                <a:cs typeface="Arial" charset="0"/>
              </a:rPr>
            </a:br>
            <a:r>
              <a:rPr kumimoji="0" lang="en-US" altLang="zh-TW" b="1">
                <a:latin typeface="Arial" charset="0"/>
                <a:cs typeface="Arial" charset="0"/>
              </a:rPr>
              <a:t>of VVC</a:t>
            </a:r>
            <a:endParaRPr kumimoji="0" lang="zh-TW" altLang="en-US" b="1">
              <a:latin typeface="Arial" charset="0"/>
              <a:cs typeface="Arial" charset="0"/>
            </a:endParaRPr>
          </a:p>
        </p:txBody>
      </p:sp>
      <p:pic>
        <p:nvPicPr>
          <p:cNvPr id="44034" name="Picture 2" descr="C:\Users\JANNY\Documents\Scan2.jpg"/>
          <p:cNvPicPr>
            <a:picLocks noChangeAspect="1" noChangeArrowheads="1"/>
          </p:cNvPicPr>
          <p:nvPr/>
        </p:nvPicPr>
        <p:blipFill>
          <a:blip r:embed="rId2" cstate="email">
            <a:extLst>
              <a:ext uri="{28A0092B-C50C-407E-A947-70E740481C1C}">
                <a14:useLocalDpi xmlns:a14="http://schemas.microsoft.com/office/drawing/2010/main" val="0"/>
              </a:ext>
            </a:extLst>
          </a:blip>
          <a:srcRect b="44069"/>
          <a:stretch>
            <a:fillRect/>
          </a:stretch>
        </p:blipFill>
        <p:spPr bwMode="auto">
          <a:xfrm>
            <a:off x="2124075" y="4763"/>
            <a:ext cx="6985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4403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D2E74689-F996-3A45-8591-92EFA96E1D45}" type="slidenum">
              <a:rPr lang="zh-TW" altLang="en-US" sz="1400">
                <a:solidFill>
                  <a:schemeClr val="bg1"/>
                </a:solidFill>
              </a:rPr>
              <a:pPr/>
              <a:t>22</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p:cNvSpPr>
            <a:spLocks noGrp="1"/>
          </p:cNvSpPr>
          <p:nvPr>
            <p:ph type="title"/>
          </p:nvPr>
        </p:nvSpPr>
        <p:spPr>
          <a:xfrm>
            <a:off x="1944688" y="623888"/>
            <a:ext cx="6683375" cy="1281112"/>
          </a:xfrm>
        </p:spPr>
        <p:txBody>
          <a:bodyPr/>
          <a:lstStyle/>
          <a:p>
            <a:endParaRPr kumimoji="0" lang="zh-TW" altLang="en-US">
              <a:latin typeface="Kaiti TC Bold" charset="0"/>
              <a:cs typeface="Kaiti TC Bold" charset="0"/>
            </a:endParaRPr>
          </a:p>
        </p:txBody>
      </p:sp>
      <p:sp>
        <p:nvSpPr>
          <p:cNvPr id="45058" name="內容版面配置區 2"/>
          <p:cNvSpPr>
            <a:spLocks noGrp="1"/>
          </p:cNvSpPr>
          <p:nvPr>
            <p:ph idx="1"/>
          </p:nvPr>
        </p:nvSpPr>
        <p:spPr>
          <a:xfrm>
            <a:off x="1941513" y="2133600"/>
            <a:ext cx="6686550" cy="3778250"/>
          </a:xfrm>
        </p:spPr>
        <p:txBody>
          <a:bodyPr/>
          <a:lstStyle/>
          <a:p>
            <a:endParaRPr kumimoji="0" lang="zh-TW" altLang="en-US">
              <a:latin typeface="Rockwell" charset="0"/>
              <a:ea typeface="新細明體" charset="0"/>
            </a:endParaRPr>
          </a:p>
        </p:txBody>
      </p:sp>
      <p:pic>
        <p:nvPicPr>
          <p:cNvPr id="45059" name="Picture 2" descr="C:\Users\JANNY\Documents\Scan2.jpg"/>
          <p:cNvPicPr>
            <a:picLocks noChangeAspect="1" noChangeArrowheads="1"/>
          </p:cNvPicPr>
          <p:nvPr/>
        </p:nvPicPr>
        <p:blipFill>
          <a:blip r:embed="rId2" cstate="email">
            <a:extLst>
              <a:ext uri="{28A0092B-C50C-407E-A947-70E740481C1C}">
                <a14:useLocalDpi xmlns:a14="http://schemas.microsoft.com/office/drawing/2010/main" val="0"/>
              </a:ext>
            </a:extLst>
          </a:blip>
          <a:srcRect t="49870" b="3235"/>
          <a:stretch>
            <a:fillRect/>
          </a:stretch>
        </p:blipFill>
        <p:spPr bwMode="auto">
          <a:xfrm>
            <a:off x="995363" y="19050"/>
            <a:ext cx="8040687"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450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B6418D74-71EE-4B47-98B6-F586A906DEAE}" type="slidenum">
              <a:rPr lang="zh-TW" altLang="en-US" sz="1400">
                <a:solidFill>
                  <a:schemeClr val="bg1"/>
                </a:solidFill>
              </a:rPr>
              <a:pPr/>
              <a:t>23</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標題 1"/>
          <p:cNvSpPr>
            <a:spLocks noGrp="1"/>
          </p:cNvSpPr>
          <p:nvPr>
            <p:ph type="title"/>
          </p:nvPr>
        </p:nvSpPr>
        <p:spPr>
          <a:xfrm>
            <a:off x="323850" y="549275"/>
            <a:ext cx="7777163" cy="1281113"/>
          </a:xfrm>
        </p:spPr>
        <p:txBody>
          <a:bodyPr/>
          <a:lstStyle/>
          <a:p>
            <a:r>
              <a:rPr kumimoji="0" lang="en-US" altLang="zh-TW" sz="4400" b="1">
                <a:latin typeface="Arial" charset="0"/>
                <a:cs typeface="Arial" charset="0"/>
              </a:rPr>
              <a:t>Nonpharmacologic Therapy</a:t>
            </a:r>
            <a:endParaRPr kumimoji="0" lang="zh-TW" altLang="en-US" sz="4400" b="1">
              <a:latin typeface="Arial" charset="0"/>
              <a:cs typeface="Arial" charset="0"/>
            </a:endParaRPr>
          </a:p>
        </p:txBody>
      </p:sp>
      <p:sp>
        <p:nvSpPr>
          <p:cNvPr id="46082" name="內容版面配置區 2"/>
          <p:cNvSpPr>
            <a:spLocks noGrp="1"/>
          </p:cNvSpPr>
          <p:nvPr>
            <p:ph idx="1"/>
          </p:nvPr>
        </p:nvSpPr>
        <p:spPr>
          <a:xfrm>
            <a:off x="395288" y="1916113"/>
            <a:ext cx="8424862" cy="4681537"/>
          </a:xfrm>
        </p:spPr>
        <p:txBody>
          <a:bodyPr/>
          <a:lstStyle/>
          <a:p>
            <a:pPr>
              <a:buFont typeface="Century Gothic" charset="0"/>
              <a:buAutoNum type="arabicPeriod"/>
            </a:pPr>
            <a:r>
              <a:rPr kumimoji="0" lang="zh-TW" altLang="en-US" sz="2400">
                <a:latin typeface="Heiti TC Light" charset="0"/>
                <a:ea typeface="Heiti TC Light" charset="0"/>
                <a:cs typeface="Heiti TC Light" charset="0"/>
              </a:rPr>
              <a:t>飲食改變，少攝取蔗糖和精製碳水化合物，多食用</a:t>
            </a:r>
            <a:r>
              <a:rPr kumimoji="0" lang="zh-TW" altLang="en-US" sz="2400">
                <a:solidFill>
                  <a:srgbClr val="FF0000"/>
                </a:solidFill>
                <a:latin typeface="Heiti TC Light" charset="0"/>
                <a:ea typeface="Heiti TC Light" charset="0"/>
                <a:cs typeface="Heiti TC Light" charset="0"/>
              </a:rPr>
              <a:t>優格</a:t>
            </a:r>
            <a:r>
              <a:rPr kumimoji="0" lang="en-US" altLang="zh-TW" sz="2400">
                <a:solidFill>
                  <a:srgbClr val="FF0000"/>
                </a:solidFill>
                <a:latin typeface="Heiti TC Light" charset="0"/>
                <a:ea typeface="Heiti TC Light" charset="0"/>
                <a:cs typeface="Heiti TC Light" charset="0"/>
              </a:rPr>
              <a:t/>
            </a:r>
            <a:br>
              <a:rPr kumimoji="0" lang="en-US" altLang="zh-TW" sz="2400">
                <a:solidFill>
                  <a:srgbClr val="FF0000"/>
                </a:solidFill>
                <a:latin typeface="Heiti TC Light" charset="0"/>
                <a:ea typeface="Heiti TC Light" charset="0"/>
                <a:cs typeface="Heiti TC Light" charset="0"/>
              </a:rPr>
            </a:br>
            <a:endParaRPr kumimoji="0" lang="en-US" altLang="zh-TW" sz="2400">
              <a:solidFill>
                <a:srgbClr val="FF0000"/>
              </a:solidFill>
              <a:latin typeface="Heiti TC Light" charset="0"/>
              <a:ea typeface="Heiti TC Light" charset="0"/>
              <a:cs typeface="Heiti TC Light" charset="0"/>
            </a:endParaRPr>
          </a:p>
          <a:p>
            <a:pPr>
              <a:buFont typeface="Century Gothic" charset="0"/>
              <a:buAutoNum type="arabicPeriod"/>
            </a:pPr>
            <a:r>
              <a:rPr kumimoji="0" lang="zh-TW" altLang="en-US" sz="2400">
                <a:solidFill>
                  <a:schemeClr val="tx1"/>
                </a:solidFill>
                <a:latin typeface="Heiti TC Light" charset="0"/>
                <a:ea typeface="Heiti TC Light" charset="0"/>
                <a:cs typeface="Heiti TC Light" charset="0"/>
              </a:rPr>
              <a:t>停用會造成陰道感染機率增加的藥物，如：口服避孕藥、廣效抗生素、免疫抑制劑</a:t>
            </a:r>
            <a:r>
              <a:rPr kumimoji="0" lang="en-US" altLang="zh-TW" sz="2400">
                <a:solidFill>
                  <a:schemeClr val="tx1"/>
                </a:solidFill>
                <a:latin typeface="Heiti TC Light" charset="0"/>
                <a:ea typeface="Heiti TC Light" charset="0"/>
                <a:cs typeface="Heiti TC Light" charset="0"/>
              </a:rPr>
              <a:t/>
            </a:r>
            <a:br>
              <a:rPr kumimoji="0" lang="en-US" altLang="zh-TW" sz="2400">
                <a:solidFill>
                  <a:schemeClr val="tx1"/>
                </a:solidFill>
                <a:latin typeface="Heiti TC Light" charset="0"/>
                <a:ea typeface="Heiti TC Light" charset="0"/>
                <a:cs typeface="Heiti TC Light" charset="0"/>
              </a:rPr>
            </a:br>
            <a:r>
              <a:rPr kumimoji="0" lang="en-US" altLang="zh-TW" sz="2400">
                <a:solidFill>
                  <a:schemeClr val="tx1"/>
                </a:solidFill>
                <a:latin typeface="Heiti TC Light" charset="0"/>
                <a:ea typeface="Heiti TC Light" charset="0"/>
                <a:cs typeface="Heiti TC Light" charset="0"/>
              </a:rPr>
              <a:t>→</a:t>
            </a:r>
            <a:r>
              <a:rPr kumimoji="0" lang="zh-TW" altLang="en-US" sz="2400">
                <a:solidFill>
                  <a:srgbClr val="FF0000"/>
                </a:solidFill>
                <a:latin typeface="Heiti TC Light" charset="0"/>
                <a:ea typeface="Heiti TC Light" charset="0"/>
                <a:cs typeface="Heiti TC Light" charset="0"/>
              </a:rPr>
              <a:t>抗生素和免疫抑制劑停用前需諮詢醫生</a:t>
            </a:r>
          </a:p>
          <a:p>
            <a:pPr>
              <a:buFont typeface="Century Gothic" charset="0"/>
              <a:buAutoNum type="arabicPeriod"/>
            </a:pPr>
            <a:endParaRPr kumimoji="0" lang="en-US" altLang="zh-TW" sz="2400">
              <a:solidFill>
                <a:schemeClr val="tx1"/>
              </a:solidFill>
              <a:latin typeface="Heiti TC Light" charset="0"/>
              <a:ea typeface="Heiti TC Light" charset="0"/>
              <a:cs typeface="Heiti TC Light" charset="0"/>
            </a:endParaRPr>
          </a:p>
          <a:p>
            <a:pPr>
              <a:buFont typeface="Century Gothic" charset="0"/>
              <a:buAutoNum type="arabicPeriod"/>
            </a:pPr>
            <a:r>
              <a:rPr kumimoji="0" lang="zh-TW" altLang="en-US" sz="2400">
                <a:solidFill>
                  <a:schemeClr val="tx1"/>
                </a:solidFill>
                <a:latin typeface="Heiti TC Light" charset="0"/>
                <a:ea typeface="Heiti TC Light" charset="0"/>
                <a:cs typeface="Heiti TC Light" charset="0"/>
              </a:rPr>
              <a:t>不穿不吸汗、透氣差的衣物</a:t>
            </a:r>
            <a:r>
              <a:rPr kumimoji="0" lang="en-US" altLang="zh-TW" sz="2400">
                <a:solidFill>
                  <a:schemeClr val="tx1"/>
                </a:solidFill>
                <a:latin typeface="Heiti TC Light" charset="0"/>
                <a:ea typeface="Heiti TC Light" charset="0"/>
                <a:cs typeface="Heiti TC Light" charset="0"/>
              </a:rPr>
              <a:t/>
            </a:r>
            <a:br>
              <a:rPr kumimoji="0" lang="en-US" altLang="zh-TW" sz="2400">
                <a:solidFill>
                  <a:schemeClr val="tx1"/>
                </a:solidFill>
                <a:latin typeface="Heiti TC Light" charset="0"/>
                <a:ea typeface="Heiti TC Light" charset="0"/>
                <a:cs typeface="Heiti TC Light" charset="0"/>
              </a:rPr>
            </a:br>
            <a:r>
              <a:rPr kumimoji="0" lang="en-US" altLang="zh-TW" sz="2400">
                <a:solidFill>
                  <a:schemeClr val="tx1"/>
                </a:solidFill>
                <a:latin typeface="Heiti TC Light" charset="0"/>
                <a:ea typeface="Heiti TC Light" charset="0"/>
                <a:cs typeface="Heiti TC Light" charset="0"/>
              </a:rPr>
              <a:t>→</a:t>
            </a:r>
            <a:r>
              <a:rPr kumimoji="0" lang="zh-TW" altLang="en-US" sz="2400">
                <a:solidFill>
                  <a:schemeClr val="tx1"/>
                </a:solidFill>
                <a:latin typeface="Heiti TC Light" charset="0"/>
                <a:ea typeface="Heiti TC Light" charset="0"/>
                <a:cs typeface="Heiti TC Light" charset="0"/>
              </a:rPr>
              <a:t>念珠菌喜歡生長於溫暖潮濕的環境裡，若穿著不透氣的內衣褲則較容易感染</a:t>
            </a:r>
            <a:r>
              <a:rPr kumimoji="0" lang="en-US" altLang="zh-TW" sz="2400">
                <a:solidFill>
                  <a:srgbClr val="FF0000"/>
                </a:solidFill>
                <a:latin typeface="Heiti TC Light" charset="0"/>
                <a:ea typeface="Heiti TC Light" charset="0"/>
                <a:cs typeface="Heiti TC Light" charset="0"/>
              </a:rPr>
              <a:t/>
            </a:r>
            <a:br>
              <a:rPr kumimoji="0" lang="en-US" altLang="zh-TW" sz="2400">
                <a:solidFill>
                  <a:srgbClr val="FF0000"/>
                </a:solidFill>
                <a:latin typeface="Heiti TC Light" charset="0"/>
                <a:ea typeface="Heiti TC Light" charset="0"/>
                <a:cs typeface="Heiti TC Light" charset="0"/>
              </a:rPr>
            </a:br>
            <a:endParaRPr kumimoji="0" lang="zh-TW" altLang="en-US" sz="2400">
              <a:solidFill>
                <a:srgbClr val="FF0000"/>
              </a:solidFill>
              <a:latin typeface="Heiti TC Light" charset="0"/>
              <a:ea typeface="Heiti TC Light" charset="0"/>
              <a:cs typeface="Heiti TC Light" charset="0"/>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460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76A28667-575D-7E4A-80F3-06AA5B06DFD1}" type="slidenum">
              <a:rPr lang="zh-TW" altLang="en-US" sz="1400">
                <a:solidFill>
                  <a:schemeClr val="bg1"/>
                </a:solidFill>
              </a:rPr>
              <a:pPr/>
              <a:t>24</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p:cNvSpPr>
            <a:spLocks noGrp="1"/>
          </p:cNvSpPr>
          <p:nvPr>
            <p:ph type="title"/>
          </p:nvPr>
        </p:nvSpPr>
        <p:spPr>
          <a:xfrm>
            <a:off x="395288" y="493713"/>
            <a:ext cx="7796212" cy="1281112"/>
          </a:xfrm>
        </p:spPr>
        <p:txBody>
          <a:bodyPr/>
          <a:lstStyle/>
          <a:p>
            <a:r>
              <a:rPr kumimoji="0" lang="en-US" altLang="zh-TW" sz="4400">
                <a:latin typeface="MV Boli" charset="0"/>
                <a:cs typeface="Kaiti TC Bold" charset="0"/>
              </a:rPr>
              <a:t>Pharmacologic Therapy</a:t>
            </a:r>
            <a:r>
              <a:rPr kumimoji="0" lang="zh-TW" altLang="en-US" sz="4400">
                <a:latin typeface="MV Boli" charset="0"/>
                <a:cs typeface="Kaiti TC Bold" charset="0"/>
              </a:rPr>
              <a:t> </a:t>
            </a:r>
            <a:r>
              <a:rPr kumimoji="0" lang="en-US" altLang="zh-TW" sz="4400">
                <a:latin typeface="MV Boli" charset="0"/>
                <a:cs typeface="Kaiti TC Bold" charset="0"/>
              </a:rPr>
              <a:t>(1)</a:t>
            </a:r>
            <a:endParaRPr kumimoji="0" lang="zh-TW" altLang="en-US" sz="4400">
              <a:latin typeface="MV Boli" charset="0"/>
              <a:cs typeface="Kaiti TC Bold" charset="0"/>
            </a:endParaRPr>
          </a:p>
        </p:txBody>
      </p:sp>
      <p:sp>
        <p:nvSpPr>
          <p:cNvPr id="3" name="內容版面配置區 2"/>
          <p:cNvSpPr>
            <a:spLocks noGrp="1"/>
          </p:cNvSpPr>
          <p:nvPr>
            <p:ph idx="1"/>
          </p:nvPr>
        </p:nvSpPr>
        <p:spPr>
          <a:xfrm>
            <a:off x="468313" y="1433513"/>
            <a:ext cx="8064500" cy="4991100"/>
          </a:xfrm>
        </p:spPr>
        <p:txBody>
          <a:bodyPr rtlCol="0">
            <a:normAutofit/>
          </a:bodyPr>
          <a:lstStyle/>
          <a:p>
            <a:pPr fontAlgn="auto">
              <a:spcAft>
                <a:spcPts val="0"/>
              </a:spcAft>
              <a:buFont typeface="Wingdings 3" charset="2"/>
              <a:buChar char=""/>
              <a:defRPr/>
            </a:pPr>
            <a:r>
              <a:rPr kumimoji="0" lang="en-US" altLang="zh-TW" sz="2400" dirty="0" smtClean="0">
                <a:solidFill>
                  <a:schemeClr val="tx1"/>
                </a:solidFill>
                <a:latin typeface="Calibri" pitchFamily="34" charset="0"/>
                <a:cs typeface="+mn-cs"/>
              </a:rPr>
              <a:t>Nonprescription FDA- approved </a:t>
            </a:r>
            <a:r>
              <a:rPr kumimoji="0" lang="en-US" altLang="zh-TW" sz="2400" dirty="0" err="1" smtClean="0">
                <a:solidFill>
                  <a:srgbClr val="FF0000"/>
                </a:solidFill>
                <a:latin typeface="Calibri" pitchFamily="34" charset="0"/>
                <a:cs typeface="+mn-cs"/>
              </a:rPr>
              <a:t>imidazole</a:t>
            </a:r>
            <a:r>
              <a:rPr kumimoji="0" lang="en-US" altLang="zh-TW" sz="2400" dirty="0" smtClean="0">
                <a:solidFill>
                  <a:srgbClr val="FF0000"/>
                </a:solidFill>
                <a:latin typeface="Calibri" pitchFamily="34" charset="0"/>
                <a:cs typeface="+mn-cs"/>
              </a:rPr>
              <a:t> </a:t>
            </a:r>
            <a:r>
              <a:rPr kumimoji="0" lang="en-US" altLang="zh-TW" sz="2400" dirty="0" smtClean="0">
                <a:solidFill>
                  <a:schemeClr val="tx1"/>
                </a:solidFill>
                <a:latin typeface="Calibri" pitchFamily="34" charset="0"/>
                <a:cs typeface="+mn-cs"/>
              </a:rPr>
              <a:t>( </a:t>
            </a:r>
            <a:r>
              <a:rPr kumimoji="0" lang="en-US" altLang="zh-TW" sz="2400" dirty="0" err="1" smtClean="0">
                <a:solidFill>
                  <a:schemeClr val="tx1"/>
                </a:solidFill>
                <a:latin typeface="Calibri" pitchFamily="34" charset="0"/>
                <a:cs typeface="+mn-cs"/>
              </a:rPr>
              <a:t>Butoconazole</a:t>
            </a:r>
            <a:r>
              <a:rPr kumimoji="0" lang="en-US" altLang="zh-TW" sz="2400" dirty="0" smtClean="0">
                <a:solidFill>
                  <a:schemeClr val="tx1"/>
                </a:solidFill>
                <a:latin typeface="Calibri" pitchFamily="34" charset="0"/>
                <a:cs typeface="+mn-cs"/>
              </a:rPr>
              <a:t> , </a:t>
            </a:r>
            <a:r>
              <a:rPr kumimoji="0" lang="en-US" altLang="zh-TW" sz="2400" dirty="0" err="1" smtClean="0">
                <a:solidFill>
                  <a:schemeClr val="tx1"/>
                </a:solidFill>
                <a:latin typeface="Calibri" pitchFamily="34" charset="0"/>
                <a:cs typeface="+mn-cs"/>
              </a:rPr>
              <a:t>Miconazole</a:t>
            </a:r>
            <a:r>
              <a:rPr kumimoji="0" lang="en-US" altLang="zh-TW" sz="2400" dirty="0" smtClean="0">
                <a:solidFill>
                  <a:schemeClr val="tx1"/>
                </a:solidFill>
                <a:latin typeface="Calibri" pitchFamily="34" charset="0"/>
                <a:cs typeface="+mn-cs"/>
              </a:rPr>
              <a:t> , </a:t>
            </a:r>
            <a:r>
              <a:rPr kumimoji="0" lang="en-US" altLang="zh-TW" sz="2400" dirty="0" err="1" smtClean="0">
                <a:solidFill>
                  <a:schemeClr val="tx1"/>
                </a:solidFill>
                <a:latin typeface="Calibri" pitchFamily="34" charset="0"/>
                <a:cs typeface="+mn-cs"/>
              </a:rPr>
              <a:t>Triconazole</a:t>
            </a:r>
            <a:r>
              <a:rPr kumimoji="0" lang="en-US" altLang="zh-TW" sz="2400" dirty="0" smtClean="0">
                <a:solidFill>
                  <a:schemeClr val="tx1"/>
                </a:solidFill>
                <a:latin typeface="Calibri" pitchFamily="34" charset="0"/>
                <a:cs typeface="+mn-cs"/>
              </a:rPr>
              <a:t> , </a:t>
            </a:r>
            <a:r>
              <a:rPr kumimoji="0" lang="en-US" altLang="zh-TW" sz="2400" dirty="0" err="1" smtClean="0">
                <a:solidFill>
                  <a:schemeClr val="tx1"/>
                </a:solidFill>
                <a:latin typeface="Calibri" pitchFamily="34" charset="0"/>
                <a:cs typeface="+mn-cs"/>
              </a:rPr>
              <a:t>clotrimazole</a:t>
            </a:r>
            <a:r>
              <a:rPr kumimoji="0" lang="en-US" altLang="zh-TW" sz="2400" dirty="0" smtClean="0">
                <a:solidFill>
                  <a:schemeClr val="tx1"/>
                </a:solidFill>
                <a:latin typeface="Calibri" pitchFamily="34" charset="0"/>
                <a:cs typeface="+mn-cs"/>
              </a:rPr>
              <a:t>) product is the recommended initial therapy for </a:t>
            </a:r>
            <a:r>
              <a:rPr kumimoji="0" lang="en-US" altLang="zh-TW" sz="2400" dirty="0" smtClean="0">
                <a:solidFill>
                  <a:srgbClr val="FF0000"/>
                </a:solidFill>
                <a:latin typeface="Calibri" pitchFamily="34" charset="0"/>
                <a:cs typeface="+mn-cs"/>
              </a:rPr>
              <a:t>uncomplicated VVC</a:t>
            </a:r>
            <a:r>
              <a:rPr kumimoji="0" lang="en-US" altLang="zh-TW" sz="2400" dirty="0" smtClean="0">
                <a:solidFill>
                  <a:schemeClr val="tx1"/>
                </a:solidFill>
                <a:latin typeface="Calibri" pitchFamily="34" charset="0"/>
                <a:cs typeface="+mn-cs"/>
              </a:rPr>
              <a:t>.</a:t>
            </a:r>
          </a:p>
          <a:p>
            <a:pPr fontAlgn="auto">
              <a:spcAft>
                <a:spcPts val="0"/>
              </a:spcAft>
              <a:buFont typeface="Wingdings 3" charset="2"/>
              <a:buChar char=""/>
              <a:defRPr/>
            </a:pPr>
            <a:r>
              <a:rPr kumimoji="0" lang="en-US" altLang="zh-TW" sz="2400" dirty="0" smtClean="0">
                <a:solidFill>
                  <a:schemeClr val="tx1"/>
                </a:solidFill>
                <a:latin typeface="Calibri" pitchFamily="34" charset="0"/>
                <a:cs typeface="+mn-cs"/>
              </a:rPr>
              <a:t>Dosage form</a:t>
            </a:r>
            <a:r>
              <a:rPr kumimoji="0" lang="zh-TW" altLang="en-US" sz="2400" dirty="0" smtClean="0">
                <a:solidFill>
                  <a:schemeClr val="tx1"/>
                </a:solidFill>
                <a:latin typeface="Calibri" pitchFamily="34" charset="0"/>
                <a:cs typeface="+mn-cs"/>
              </a:rPr>
              <a:t>：</a:t>
            </a:r>
            <a:r>
              <a:rPr kumimoji="0" lang="en-US" altLang="zh-TW" sz="2400" dirty="0" smtClean="0">
                <a:solidFill>
                  <a:schemeClr val="tx1"/>
                </a:solidFill>
                <a:latin typeface="Calibri" pitchFamily="34" charset="0"/>
                <a:cs typeface="+mn-cs"/>
              </a:rPr>
              <a:t>creams</a:t>
            </a:r>
            <a:r>
              <a:rPr kumimoji="0" lang="zh-TW" altLang="en-US" sz="2400" dirty="0" smtClean="0">
                <a:solidFill>
                  <a:schemeClr val="tx1"/>
                </a:solidFill>
                <a:latin typeface="Calibri" pitchFamily="34" charset="0"/>
                <a:cs typeface="+mn-cs"/>
              </a:rPr>
              <a:t>、</a:t>
            </a:r>
            <a:r>
              <a:rPr kumimoji="0" lang="en-US" altLang="zh-TW" sz="2400" dirty="0" smtClean="0">
                <a:solidFill>
                  <a:schemeClr val="tx1"/>
                </a:solidFill>
                <a:latin typeface="Calibri" pitchFamily="34" charset="0"/>
                <a:cs typeface="+mn-cs"/>
              </a:rPr>
              <a:t>suppositories</a:t>
            </a:r>
            <a:r>
              <a:rPr kumimoji="0" lang="zh-TW" altLang="en-US" sz="2400" dirty="0" smtClean="0">
                <a:solidFill>
                  <a:schemeClr val="tx1"/>
                </a:solidFill>
                <a:latin typeface="Calibri" pitchFamily="34" charset="0"/>
                <a:cs typeface="+mn-cs"/>
              </a:rPr>
              <a:t>、</a:t>
            </a:r>
            <a:r>
              <a:rPr kumimoji="0" lang="en-US" altLang="zh-TW" sz="2400" dirty="0" smtClean="0">
                <a:solidFill>
                  <a:schemeClr val="tx1"/>
                </a:solidFill>
                <a:latin typeface="Calibri" pitchFamily="34" charset="0"/>
                <a:cs typeface="+mn-cs"/>
              </a:rPr>
              <a:t>tablets</a:t>
            </a:r>
          </a:p>
          <a:p>
            <a:pPr fontAlgn="auto">
              <a:spcAft>
                <a:spcPts val="0"/>
              </a:spcAft>
              <a:buFont typeface="Wingdings 3" charset="2"/>
              <a:buChar char=""/>
              <a:defRPr/>
            </a:pPr>
            <a:r>
              <a:rPr kumimoji="0" lang="en-US" altLang="zh-TW" sz="2400" dirty="0" smtClean="0">
                <a:solidFill>
                  <a:schemeClr val="tx1"/>
                </a:solidFill>
                <a:latin typeface="Calibri" pitchFamily="34" charset="0"/>
                <a:cs typeface="+mn-cs"/>
              </a:rPr>
              <a:t>Mechanism</a:t>
            </a:r>
            <a:r>
              <a:rPr kumimoji="0" lang="zh-TW" altLang="en-US" sz="2400" dirty="0" smtClean="0">
                <a:solidFill>
                  <a:schemeClr val="tx1"/>
                </a:solidFill>
                <a:latin typeface="Calibri" pitchFamily="34" charset="0"/>
                <a:cs typeface="+mn-cs"/>
              </a:rPr>
              <a:t>：</a:t>
            </a:r>
            <a:r>
              <a:rPr kumimoji="0" lang="en-US" altLang="zh-TW" sz="2400" dirty="0" smtClean="0">
                <a:solidFill>
                  <a:srgbClr val="FF0000"/>
                </a:solidFill>
                <a:latin typeface="Calibri" pitchFamily="34" charset="0"/>
                <a:cs typeface="+mn-cs"/>
              </a:rPr>
              <a:t>alter the membrane permeability </a:t>
            </a:r>
            <a:r>
              <a:rPr kumimoji="0" lang="en-US" altLang="zh-TW" sz="2400" dirty="0" smtClean="0">
                <a:solidFill>
                  <a:schemeClr val="tx1"/>
                </a:solidFill>
                <a:latin typeface="Calibri" pitchFamily="34" charset="0"/>
                <a:cs typeface="+mn-cs"/>
              </a:rPr>
              <a:t>of the fungi</a:t>
            </a:r>
          </a:p>
          <a:p>
            <a:pPr marL="800100" lvl="1" indent="-342900" fontAlgn="auto">
              <a:spcAft>
                <a:spcPts val="0"/>
              </a:spcAft>
              <a:buClr>
                <a:schemeClr val="accent1">
                  <a:lumMod val="60000"/>
                  <a:lumOff val="40000"/>
                </a:schemeClr>
              </a:buClr>
              <a:buFont typeface="Wingdings" pitchFamily="2" charset="2"/>
              <a:buChar char="ü"/>
              <a:defRPr/>
            </a:pPr>
            <a:r>
              <a:rPr kumimoji="0" lang="en-US" altLang="zh-TW" sz="2000" dirty="0" smtClean="0">
                <a:solidFill>
                  <a:schemeClr val="tx1"/>
                </a:solidFill>
                <a:latin typeface="Calibri" pitchFamily="34" charset="0"/>
              </a:rPr>
              <a:t>Inhibit CYP450 in the fungal sterol membrane</a:t>
            </a:r>
            <a:br>
              <a:rPr kumimoji="0" lang="en-US" altLang="zh-TW" sz="2000" dirty="0" smtClean="0">
                <a:solidFill>
                  <a:schemeClr val="tx1"/>
                </a:solidFill>
                <a:latin typeface="Calibri" pitchFamily="34" charset="0"/>
              </a:rPr>
            </a:br>
            <a:r>
              <a:rPr kumimoji="0" lang="en-US" altLang="zh-TW" sz="2000" dirty="0" smtClean="0">
                <a:solidFill>
                  <a:schemeClr val="tx1"/>
                </a:solidFill>
                <a:latin typeface="Calibri" pitchFamily="34" charset="0"/>
              </a:rPr>
              <a:t> → decreasing synthesis of the essential fungi sterol </a:t>
            </a:r>
            <a:r>
              <a:rPr kumimoji="0" lang="en-US" altLang="zh-TW" sz="2000" dirty="0" err="1" smtClean="0">
                <a:solidFill>
                  <a:srgbClr val="FF0000"/>
                </a:solidFill>
                <a:latin typeface="Calibri" pitchFamily="34" charset="0"/>
              </a:rPr>
              <a:t>ergosterol</a:t>
            </a:r>
            <a:r>
              <a:rPr kumimoji="0" lang="en-US" altLang="zh-TW" sz="2000" dirty="0" smtClean="0">
                <a:solidFill>
                  <a:schemeClr val="tx1"/>
                </a:solidFill>
                <a:latin typeface="Calibri" pitchFamily="34" charset="0"/>
              </a:rPr>
              <a:t/>
            </a:r>
            <a:br>
              <a:rPr kumimoji="0" lang="en-US" altLang="zh-TW" sz="2000" dirty="0" smtClean="0">
                <a:solidFill>
                  <a:schemeClr val="tx1"/>
                </a:solidFill>
                <a:latin typeface="Calibri" pitchFamily="34" charset="0"/>
              </a:rPr>
            </a:br>
            <a:r>
              <a:rPr kumimoji="0" lang="en-US" altLang="zh-TW" sz="2000" dirty="0" smtClean="0">
                <a:solidFill>
                  <a:schemeClr val="tx1"/>
                </a:solidFill>
                <a:latin typeface="Calibri" pitchFamily="34" charset="0"/>
              </a:rPr>
              <a:t> → increase in </a:t>
            </a:r>
            <a:r>
              <a:rPr kumimoji="0" lang="en-US" altLang="zh-TW" sz="2000" dirty="0" err="1" smtClean="0">
                <a:solidFill>
                  <a:schemeClr val="tx1"/>
                </a:solidFill>
                <a:latin typeface="Calibri" pitchFamily="34" charset="0"/>
              </a:rPr>
              <a:t>lanosterol</a:t>
            </a:r>
            <a:r>
              <a:rPr kumimoji="0" lang="en-US" altLang="zh-TW" sz="2000" dirty="0" smtClean="0">
                <a:solidFill>
                  <a:schemeClr val="tx1"/>
                </a:solidFill>
                <a:latin typeface="Calibri" pitchFamily="34" charset="0"/>
              </a:rPr>
              <a:t>-like </a:t>
            </a:r>
            <a:r>
              <a:rPr kumimoji="0" lang="en-US" altLang="zh-TW" sz="2000" dirty="0" err="1" smtClean="0">
                <a:solidFill>
                  <a:schemeClr val="tx1"/>
                </a:solidFill>
                <a:latin typeface="Calibri" pitchFamily="34" charset="0"/>
              </a:rPr>
              <a:t>methylated</a:t>
            </a:r>
            <a:r>
              <a:rPr kumimoji="0" lang="en-US" altLang="zh-TW" sz="2000" dirty="0" smtClean="0">
                <a:solidFill>
                  <a:schemeClr val="tx1"/>
                </a:solidFill>
                <a:latin typeface="Calibri" pitchFamily="34" charset="0"/>
              </a:rPr>
              <a:t> sterols</a:t>
            </a:r>
            <a:br>
              <a:rPr kumimoji="0" lang="en-US" altLang="zh-TW" sz="2000" dirty="0" smtClean="0">
                <a:solidFill>
                  <a:schemeClr val="tx1"/>
                </a:solidFill>
                <a:latin typeface="Calibri" pitchFamily="34" charset="0"/>
              </a:rPr>
            </a:br>
            <a:r>
              <a:rPr kumimoji="0" lang="en-US" altLang="zh-TW" sz="2000" dirty="0" smtClean="0">
                <a:solidFill>
                  <a:schemeClr val="tx1"/>
                </a:solidFill>
                <a:latin typeface="Calibri" pitchFamily="34" charset="0"/>
              </a:rPr>
              <a:t> → cause structural damage to fungal membrane</a:t>
            </a:r>
          </a:p>
          <a:p>
            <a:pPr marL="400050" fontAlgn="auto">
              <a:spcAft>
                <a:spcPts val="0"/>
              </a:spcAft>
              <a:buFont typeface="Wingdings 3" charset="2"/>
              <a:buChar char=""/>
              <a:defRPr/>
            </a:pPr>
            <a:r>
              <a:rPr kumimoji="0" lang="en-US" altLang="zh-TW" sz="2200" dirty="0" smtClean="0">
                <a:solidFill>
                  <a:schemeClr val="tx1"/>
                </a:solidFill>
                <a:latin typeface="Calibri" pitchFamily="34" charset="0"/>
                <a:cs typeface="+mn-cs"/>
              </a:rPr>
              <a:t>Side effect </a:t>
            </a:r>
            <a:r>
              <a:rPr kumimoji="0" lang="zh-TW" altLang="en-US" sz="2200" dirty="0" smtClean="0">
                <a:solidFill>
                  <a:schemeClr val="tx1"/>
                </a:solidFill>
                <a:latin typeface="Calibri" pitchFamily="34" charset="0"/>
                <a:cs typeface="+mn-cs"/>
              </a:rPr>
              <a:t>：</a:t>
            </a:r>
            <a:r>
              <a:rPr kumimoji="0" lang="en-US" altLang="zh-TW" sz="2200" dirty="0" err="1" smtClean="0">
                <a:solidFill>
                  <a:schemeClr val="tx1"/>
                </a:solidFill>
                <a:latin typeface="Calibri" pitchFamily="34" charset="0"/>
                <a:cs typeface="+mn-cs"/>
              </a:rPr>
              <a:t>Vulvovaginal</a:t>
            </a:r>
            <a:r>
              <a:rPr kumimoji="0" lang="en-US" altLang="zh-TW" sz="2200" dirty="0" smtClean="0">
                <a:solidFill>
                  <a:schemeClr val="tx1"/>
                </a:solidFill>
                <a:latin typeface="Calibri" pitchFamily="34" charset="0"/>
                <a:cs typeface="+mn-cs"/>
              </a:rPr>
              <a:t> </a:t>
            </a:r>
            <a:r>
              <a:rPr kumimoji="0" lang="en-US" altLang="zh-TW" sz="2200" dirty="0" err="1" smtClean="0">
                <a:solidFill>
                  <a:schemeClr val="tx1"/>
                </a:solidFill>
                <a:latin typeface="Calibri" pitchFamily="34" charset="0"/>
                <a:cs typeface="+mn-cs"/>
              </a:rPr>
              <a:t>buring</a:t>
            </a:r>
            <a:r>
              <a:rPr kumimoji="0" lang="en-US" altLang="zh-TW" sz="2200" dirty="0" smtClean="0">
                <a:solidFill>
                  <a:schemeClr val="tx1"/>
                </a:solidFill>
                <a:latin typeface="Calibri" pitchFamily="34" charset="0"/>
                <a:cs typeface="+mn-cs"/>
              </a:rPr>
              <a:t>, itching, irritation, abdominal cramps, penile irritation, headache, allergy</a:t>
            </a:r>
          </a:p>
          <a:p>
            <a:pPr marL="400050" fontAlgn="auto">
              <a:spcAft>
                <a:spcPts val="0"/>
              </a:spcAft>
              <a:buFont typeface="Wingdings 3" charset="2"/>
              <a:buChar char=""/>
              <a:defRPr/>
            </a:pPr>
            <a:endParaRPr kumimoji="0" lang="en-US" altLang="zh-TW" sz="2200" dirty="0" smtClean="0">
              <a:solidFill>
                <a:schemeClr val="tx1"/>
              </a:solidFill>
              <a:latin typeface="Calibri" pitchFamily="34" charset="0"/>
              <a:cs typeface="+mn-cs"/>
            </a:endParaRPr>
          </a:p>
          <a:p>
            <a:pPr fontAlgn="auto">
              <a:spcAft>
                <a:spcPts val="0"/>
              </a:spcAft>
              <a:buFont typeface="Wingdings 3" charset="2"/>
              <a:buChar char=""/>
              <a:defRPr/>
            </a:pPr>
            <a:endParaRPr kumimoji="0" lang="en-US" altLang="zh-TW" dirty="0" smtClean="0">
              <a:solidFill>
                <a:schemeClr val="tx1"/>
              </a:solidFill>
              <a:latin typeface="Calibri" pitchFamily="34" charset="0"/>
              <a:cs typeface="+mn-cs"/>
            </a:endParaRPr>
          </a:p>
          <a:p>
            <a:pPr fontAlgn="auto">
              <a:spcAft>
                <a:spcPts val="0"/>
              </a:spcAft>
              <a:buFont typeface="Wingdings 3" charset="2"/>
              <a:buChar char=""/>
              <a:defRPr/>
            </a:pPr>
            <a:endParaRPr kumimoji="0" lang="zh-TW" altLang="en-US" dirty="0">
              <a:solidFill>
                <a:schemeClr val="tx1">
                  <a:lumMod val="75000"/>
                  <a:lumOff val="25000"/>
                </a:schemeClr>
              </a:solidFill>
              <a:cs typeface="+mn-cs"/>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4710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9FFDBED9-5F89-ED44-89BE-8A842F1D4255}" type="slidenum">
              <a:rPr lang="zh-TW" altLang="en-US" sz="1400">
                <a:solidFill>
                  <a:schemeClr val="bg1"/>
                </a:solidFill>
              </a:rPr>
              <a:pPr/>
              <a:t>25</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a:xfrm>
            <a:off x="395288" y="481013"/>
            <a:ext cx="7699375" cy="1281112"/>
          </a:xfrm>
        </p:spPr>
        <p:txBody>
          <a:bodyPr/>
          <a:lstStyle/>
          <a:p>
            <a:r>
              <a:rPr kumimoji="0" lang="en-US" altLang="zh-TW" sz="4400" b="1">
                <a:latin typeface="Arial" charset="0"/>
                <a:cs typeface="Arial" charset="0"/>
              </a:rPr>
              <a:t>Pharmacologic Therapy</a:t>
            </a:r>
            <a:r>
              <a:rPr kumimoji="0" lang="zh-TW" altLang="en-US" sz="4400" b="1">
                <a:latin typeface="Arial" charset="0"/>
                <a:cs typeface="Arial" charset="0"/>
              </a:rPr>
              <a:t> </a:t>
            </a:r>
            <a:r>
              <a:rPr kumimoji="0" lang="en-US" altLang="zh-TW" sz="4400" b="1">
                <a:latin typeface="Arial" charset="0"/>
                <a:cs typeface="Arial" charset="0"/>
              </a:rPr>
              <a:t>(2)</a:t>
            </a:r>
            <a:endParaRPr kumimoji="0" lang="zh-TW" altLang="en-US" sz="4400" b="1">
              <a:latin typeface="Arial" charset="0"/>
              <a:cs typeface="Arial" charset="0"/>
            </a:endParaRPr>
          </a:p>
        </p:txBody>
      </p:sp>
      <p:sp>
        <p:nvSpPr>
          <p:cNvPr id="48130" name="內容版面配置區 2"/>
          <p:cNvSpPr>
            <a:spLocks noGrp="1"/>
          </p:cNvSpPr>
          <p:nvPr>
            <p:ph idx="1"/>
          </p:nvPr>
        </p:nvSpPr>
        <p:spPr>
          <a:xfrm>
            <a:off x="539750" y="1539875"/>
            <a:ext cx="8353425" cy="4913313"/>
          </a:xfrm>
        </p:spPr>
        <p:txBody>
          <a:bodyPr/>
          <a:lstStyle/>
          <a:p>
            <a:r>
              <a:rPr kumimoji="0" lang="en-US" altLang="zh-TW" sz="2400">
                <a:latin typeface="Calibri" charset="0"/>
                <a:ea typeface="新細明體" charset="0"/>
              </a:rPr>
              <a:t>Interaction</a:t>
            </a:r>
            <a:r>
              <a:rPr kumimoji="0" lang="zh-TW" altLang="en-US" sz="2400">
                <a:latin typeface="Calibri" charset="0"/>
                <a:ea typeface="新細明體" charset="0"/>
              </a:rPr>
              <a:t>：</a:t>
            </a:r>
            <a:endParaRPr kumimoji="0" lang="en-US" altLang="zh-TW" sz="2400">
              <a:latin typeface="Calibri" charset="0"/>
              <a:ea typeface="新細明體" charset="0"/>
            </a:endParaRPr>
          </a:p>
          <a:p>
            <a:pPr lvl="1">
              <a:buFont typeface="Wingdings" charset="0"/>
              <a:buChar char="ü"/>
            </a:pPr>
            <a:r>
              <a:rPr kumimoji="0" lang="zh-TW" altLang="en-US" sz="2200">
                <a:latin typeface="Calibri" charset="0"/>
                <a:ea typeface="新細明體" charset="0"/>
              </a:rPr>
              <a:t>有篇</a:t>
            </a:r>
            <a:r>
              <a:rPr kumimoji="0" lang="en-US" altLang="zh-TW" sz="2200">
                <a:latin typeface="Calibri" charset="0"/>
                <a:ea typeface="新細明體" charset="0"/>
              </a:rPr>
              <a:t>case report</a:t>
            </a:r>
            <a:r>
              <a:rPr kumimoji="0" lang="zh-TW" altLang="en-US" sz="2200">
                <a:latin typeface="Calibri" charset="0"/>
                <a:ea typeface="新細明體" charset="0"/>
              </a:rPr>
              <a:t>提到</a:t>
            </a:r>
            <a:r>
              <a:rPr kumimoji="0" lang="en-US" altLang="zh-TW" sz="2200">
                <a:latin typeface="Calibri" charset="0"/>
                <a:ea typeface="新細明體" charset="0"/>
              </a:rPr>
              <a:t>miconazole</a:t>
            </a:r>
            <a:r>
              <a:rPr kumimoji="0" lang="zh-TW" altLang="en-US" sz="2200">
                <a:latin typeface="Calibri" charset="0"/>
                <a:ea typeface="新細明體" charset="0"/>
              </a:rPr>
              <a:t>陰道塞劑會和</a:t>
            </a:r>
            <a:r>
              <a:rPr kumimoji="0" lang="en-US" altLang="zh-TW" sz="2200">
                <a:latin typeface="Calibri" charset="0"/>
                <a:ea typeface="新細明體" charset="0"/>
              </a:rPr>
              <a:t>warfarin</a:t>
            </a:r>
            <a:r>
              <a:rPr kumimoji="0" lang="zh-TW" altLang="en-US" sz="2200">
                <a:latin typeface="Calibri" charset="0"/>
                <a:ea typeface="新細明體" charset="0"/>
              </a:rPr>
              <a:t>產生交互作用，病人的</a:t>
            </a:r>
            <a:r>
              <a:rPr kumimoji="0" lang="en-US" altLang="zh-TW" sz="2200">
                <a:latin typeface="Calibri" charset="0"/>
                <a:ea typeface="新細明體" charset="0"/>
              </a:rPr>
              <a:t>INR</a:t>
            </a:r>
            <a:r>
              <a:rPr kumimoji="0" lang="zh-TW" altLang="en-US" sz="2200">
                <a:latin typeface="Calibri" charset="0"/>
                <a:ea typeface="新細明體" charset="0"/>
              </a:rPr>
              <a:t>升高。可能原因為</a:t>
            </a:r>
            <a:r>
              <a:rPr kumimoji="0" lang="en-US" altLang="zh-TW" sz="2200">
                <a:solidFill>
                  <a:srgbClr val="FF0000"/>
                </a:solidFill>
                <a:latin typeface="Calibri" charset="0"/>
                <a:ea typeface="新細明體" charset="0"/>
              </a:rPr>
              <a:t>miconazole</a:t>
            </a:r>
            <a:r>
              <a:rPr kumimoji="0" lang="zh-TW" altLang="en-US" sz="2200">
                <a:solidFill>
                  <a:srgbClr val="FF0000"/>
                </a:solidFill>
                <a:latin typeface="Calibri" charset="0"/>
                <a:ea typeface="新細明體" charset="0"/>
              </a:rPr>
              <a:t>抑制</a:t>
            </a:r>
            <a:r>
              <a:rPr kumimoji="0" lang="en-US" altLang="zh-TW" sz="2200">
                <a:solidFill>
                  <a:srgbClr val="FF0000"/>
                </a:solidFill>
                <a:latin typeface="Calibri" charset="0"/>
                <a:ea typeface="新細明體" charset="0"/>
              </a:rPr>
              <a:t>CYP2C9</a:t>
            </a:r>
            <a:r>
              <a:rPr kumimoji="0" lang="zh-TW" altLang="en-US" sz="2200">
                <a:latin typeface="Calibri" charset="0"/>
                <a:ea typeface="新細明體" charset="0"/>
              </a:rPr>
              <a:t>，造成</a:t>
            </a:r>
            <a:r>
              <a:rPr kumimoji="0" lang="en-US" altLang="zh-TW" sz="2200">
                <a:latin typeface="Calibri" charset="0"/>
                <a:ea typeface="新細明體" charset="0"/>
              </a:rPr>
              <a:t>warfarin</a:t>
            </a:r>
            <a:r>
              <a:rPr kumimoji="0" lang="zh-TW" altLang="en-US" sz="2200">
                <a:latin typeface="Calibri" charset="0"/>
                <a:ea typeface="新細明體" charset="0"/>
              </a:rPr>
              <a:t>清除率減少，濃度變高</a:t>
            </a:r>
            <a:endParaRPr kumimoji="0" lang="en-US" altLang="zh-TW" sz="2200">
              <a:latin typeface="Calibri" charset="0"/>
              <a:ea typeface="新細明體" charset="0"/>
            </a:endParaRPr>
          </a:p>
          <a:p>
            <a:pPr lvl="1">
              <a:buFont typeface="Wingdings" charset="0"/>
              <a:buChar char="ü"/>
            </a:pPr>
            <a:r>
              <a:rPr kumimoji="0" lang="zh-TW" altLang="en-US" sz="2200">
                <a:latin typeface="Calibri" charset="0"/>
                <a:ea typeface="新細明體" charset="0"/>
              </a:rPr>
              <a:t>使用</a:t>
            </a:r>
            <a:r>
              <a:rPr kumimoji="0" lang="en-US" altLang="zh-TW" sz="2200">
                <a:latin typeface="Calibri" charset="0"/>
                <a:ea typeface="新細明體" charset="0"/>
              </a:rPr>
              <a:t>Nonprescription</a:t>
            </a:r>
            <a:r>
              <a:rPr kumimoji="0" lang="zh-TW" altLang="en-US" sz="2200">
                <a:latin typeface="Calibri" charset="0"/>
                <a:ea typeface="新細明體" charset="0"/>
              </a:rPr>
              <a:t> </a:t>
            </a:r>
            <a:r>
              <a:rPr kumimoji="0" lang="en-US" altLang="zh-TW" sz="2200">
                <a:latin typeface="Calibri" charset="0"/>
                <a:ea typeface="新細明體" charset="0"/>
              </a:rPr>
              <a:t>vaginal antifungal </a:t>
            </a:r>
            <a:r>
              <a:rPr kumimoji="0" lang="zh-TW" altLang="en-US" sz="2200">
                <a:latin typeface="Calibri" charset="0"/>
                <a:ea typeface="新細明體" charset="0"/>
              </a:rPr>
              <a:t>產品須告知和</a:t>
            </a:r>
            <a:r>
              <a:rPr kumimoji="0" lang="en-US" altLang="zh-TW" sz="2200">
                <a:latin typeface="Calibri" charset="0"/>
                <a:ea typeface="新細明體" charset="0"/>
              </a:rPr>
              <a:t>warfarin</a:t>
            </a:r>
            <a:r>
              <a:rPr kumimoji="0" lang="zh-TW" altLang="en-US" sz="2200">
                <a:latin typeface="Calibri" charset="0"/>
                <a:ea typeface="新細明體" charset="0"/>
              </a:rPr>
              <a:t>併用會有出血的風險</a:t>
            </a:r>
            <a:endParaRPr kumimoji="0" lang="en-US" altLang="zh-TW" sz="2200">
              <a:latin typeface="Calibri" charset="0"/>
              <a:ea typeface="新細明體" charset="0"/>
            </a:endParaRPr>
          </a:p>
          <a:p>
            <a:pPr lvl="1">
              <a:buFont typeface="Wingdings" charset="0"/>
              <a:buChar char="ü"/>
            </a:pPr>
            <a:r>
              <a:rPr kumimoji="0" lang="en-US" altLang="zh-TW" sz="2200">
                <a:latin typeface="Calibri" charset="0"/>
                <a:ea typeface="新細明體" charset="0"/>
              </a:rPr>
              <a:t>Allergy</a:t>
            </a:r>
          </a:p>
          <a:p>
            <a:pPr lvl="1">
              <a:buFont typeface="Wingdings" charset="0"/>
              <a:buChar char="ü"/>
            </a:pPr>
            <a:r>
              <a:rPr kumimoji="0" lang="zh-TW" altLang="en-US" sz="2200">
                <a:latin typeface="Calibri" charset="0"/>
                <a:ea typeface="新細明體" charset="0"/>
              </a:rPr>
              <a:t>除此之外無其他產品禁忌症 → 因為是局部作用，吸收較差</a:t>
            </a:r>
          </a:p>
          <a:p>
            <a:pPr>
              <a:buFont typeface="Wingdings 3" charset="0"/>
              <a:buNone/>
            </a:pPr>
            <a:r>
              <a:rPr kumimoji="0" lang="en-US" altLang="zh-TW" sz="2400">
                <a:latin typeface="Calibri" charset="0"/>
                <a:ea typeface="新細明體" charset="0"/>
              </a:rPr>
              <a:t/>
            </a:r>
            <a:br>
              <a:rPr kumimoji="0" lang="en-US" altLang="zh-TW" sz="2400">
                <a:latin typeface="Calibri" charset="0"/>
                <a:ea typeface="新細明體" charset="0"/>
              </a:rPr>
            </a:br>
            <a:endParaRPr kumimoji="0" lang="en-US" altLang="zh-TW" sz="2400">
              <a:latin typeface="Calibri" charset="0"/>
              <a:ea typeface="新細明體" charset="0"/>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481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7E7B96C0-0E8F-C54B-A0A3-AE965BC7B7E7}" type="slidenum">
              <a:rPr lang="zh-TW" altLang="en-US" sz="1400">
                <a:solidFill>
                  <a:schemeClr val="bg1"/>
                </a:solidFill>
              </a:rPr>
              <a:pPr/>
              <a:t>26</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a:xfrm>
            <a:off x="1944688" y="0"/>
            <a:ext cx="7199312" cy="1905000"/>
          </a:xfrm>
          <a:solidFill>
            <a:srgbClr val="FFFFFF"/>
          </a:solidFill>
        </p:spPr>
        <p:txBody>
          <a:bodyPr/>
          <a:lstStyle/>
          <a:p>
            <a:endParaRPr kumimoji="0" lang="zh-TW" altLang="en-US">
              <a:latin typeface="Kaiti TC Bold" charset="0"/>
              <a:cs typeface="Kaiti TC Bold" charset="0"/>
            </a:endParaRPr>
          </a:p>
        </p:txBody>
      </p:sp>
      <p:pic>
        <p:nvPicPr>
          <p:cNvPr id="49154"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1113"/>
            <a:ext cx="6840538" cy="7234237"/>
          </a:xfrm>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4915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4EB1F2E8-7D30-DF41-BADA-DC544686683A}" type="slidenum">
              <a:rPr lang="zh-TW" altLang="en-US" sz="1400">
                <a:solidFill>
                  <a:srgbClr val="000000"/>
                </a:solidFill>
              </a:rPr>
              <a:pPr/>
              <a:t>27</a:t>
            </a:fld>
            <a:endParaRPr lang="zh-TW" altLang="en-US" sz="14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C:\Users\JANNY\Desktop\IMG_20150325_234515.jpg"/>
          <p:cNvPicPr>
            <a:picLocks noChangeAspect="1" noChangeArrowheads="1"/>
          </p:cNvPicPr>
          <p:nvPr/>
        </p:nvPicPr>
        <p:blipFill>
          <a:blip r:embed="rId2" cstate="email">
            <a:lum bright="10000" contrast="40000"/>
            <a:extLst>
              <a:ext uri="{28A0092B-C50C-407E-A947-70E740481C1C}">
                <a14:useLocalDpi xmlns:a14="http://schemas.microsoft.com/office/drawing/2010/main" val="0"/>
              </a:ext>
            </a:extLst>
          </a:blip>
          <a:srcRect l="1207" t="11255" r="1361" b="13074"/>
          <a:stretch>
            <a:fillRect/>
          </a:stretch>
        </p:blipFill>
        <p:spPr bwMode="auto">
          <a:xfrm>
            <a:off x="0" y="0"/>
            <a:ext cx="525462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7" descr="http://www.skh.org.tw/pharmacy/upload/1EWF14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08588" y="0"/>
            <a:ext cx="20574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descr="http://www.skh.org.tw/pharmacy/UpLoad/1EWM03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46938" y="188913"/>
            <a:ext cx="1897062"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t="30325" b="24866"/>
          <a:stretch>
            <a:fillRect/>
          </a:stretch>
        </p:blipFill>
        <p:spPr bwMode="auto">
          <a:xfrm>
            <a:off x="5292725" y="2636838"/>
            <a:ext cx="36718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1" name="群組 13"/>
          <p:cNvGrpSpPr>
            <a:grpSpLocks/>
          </p:cNvGrpSpPr>
          <p:nvPr/>
        </p:nvGrpSpPr>
        <p:grpSpPr bwMode="auto">
          <a:xfrm>
            <a:off x="5364163" y="4221163"/>
            <a:ext cx="3779837" cy="2459037"/>
            <a:chOff x="7862661" y="4874805"/>
            <a:chExt cx="4119541" cy="1840691"/>
          </a:xfrm>
        </p:grpSpPr>
        <p:pic>
          <p:nvPicPr>
            <p:cNvPr id="50184" name="Picture 11" descr="http://www.purzer.com.tw/comm/upimage/p_081110_05715.jpg"/>
            <p:cNvPicPr>
              <a:picLocks noChangeAspect="1" noChangeArrowheads="1"/>
            </p:cNvPicPr>
            <p:nvPr/>
          </p:nvPicPr>
          <p:blipFill>
            <a:blip r:embed="rId6">
              <a:extLst>
                <a:ext uri="{28A0092B-C50C-407E-A947-70E740481C1C}">
                  <a14:useLocalDpi xmlns:a14="http://schemas.microsoft.com/office/drawing/2010/main" val="0"/>
                </a:ext>
              </a:extLst>
            </a:blip>
            <a:srcRect t="17329" b="35542"/>
            <a:stretch>
              <a:fillRect/>
            </a:stretch>
          </p:blipFill>
          <p:spPr bwMode="auto">
            <a:xfrm>
              <a:off x="7862661" y="4874805"/>
              <a:ext cx="3905787" cy="184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文字方塊 12"/>
            <p:cNvSpPr txBox="1">
              <a:spLocks noChangeArrowheads="1"/>
            </p:cNvSpPr>
            <p:nvPr/>
          </p:nvSpPr>
          <p:spPr bwMode="auto">
            <a:xfrm>
              <a:off x="10331532" y="4963885"/>
              <a:ext cx="1650670" cy="92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kumimoji="0" lang="en-US" altLang="zh-TW" sz="1800">
                  <a:latin typeface="Calibri" charset="0"/>
                  <a:ea typeface="微軟正黑體" charset="0"/>
                  <a:cs typeface="微軟正黑體" charset="0"/>
                </a:rPr>
                <a:t>Isoconazole 100mg/supp</a:t>
              </a:r>
              <a:endParaRPr kumimoji="0" lang="zh-TW" altLang="en-US" sz="1800">
                <a:latin typeface="Calibri" charset="0"/>
                <a:ea typeface="微軟正黑體" charset="0"/>
                <a:cs typeface="微軟正黑體" charset="0"/>
              </a:endParaRPr>
            </a:p>
          </p:txBody>
        </p:sp>
      </p:gr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50183" name="投影片編號版面配置區 2"/>
          <p:cNvSpPr>
            <a:spLocks noGrp="1"/>
          </p:cNvSpPr>
          <p:nvPr>
            <p:ph type="sldNum" sz="quarter" idx="12"/>
          </p:nvPr>
        </p:nvSpPr>
        <p:spPr bwMode="auto">
          <a:xfrm>
            <a:off x="8626475" y="44450"/>
            <a:ext cx="5540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23A28369-1A83-7444-B291-1DF5EC47D1EB}" type="slidenum">
              <a:rPr lang="zh-TW" altLang="en-US" sz="1400">
                <a:solidFill>
                  <a:srgbClr val="000000"/>
                </a:solidFill>
              </a:rPr>
              <a:pPr/>
              <a:t>28</a:t>
            </a:fld>
            <a:endParaRPr lang="zh-TW" altLang="en-US" sz="140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ctrTitle"/>
          </p:nvPr>
        </p:nvSpPr>
        <p:spPr>
          <a:xfrm>
            <a:off x="1941513" y="2514600"/>
            <a:ext cx="6686550" cy="2262188"/>
          </a:xfrm>
        </p:spPr>
        <p:txBody>
          <a:bodyPr/>
          <a:lstStyle/>
          <a:p>
            <a:endParaRPr kumimoji="0" lang="zh-TW" altLang="en-US">
              <a:latin typeface="Kaiti TC Bold" charset="0"/>
              <a:cs typeface="Kaiti TC Bold" charset="0"/>
            </a:endParaRPr>
          </a:p>
        </p:txBody>
      </p:sp>
      <p:sp>
        <p:nvSpPr>
          <p:cNvPr id="3" name="副標題 2"/>
          <p:cNvSpPr>
            <a:spLocks noGrp="1"/>
          </p:cNvSpPr>
          <p:nvPr>
            <p:ph type="subTitle" idx="1"/>
          </p:nvPr>
        </p:nvSpPr>
        <p:spPr>
          <a:xfrm>
            <a:off x="1941513" y="4776788"/>
            <a:ext cx="6686550" cy="1127125"/>
          </a:xfrm>
        </p:spPr>
        <p:txBody>
          <a:bodyPr rtlCol="0"/>
          <a:lstStyle/>
          <a:p>
            <a:pPr fontAlgn="auto">
              <a:spcAft>
                <a:spcPts val="0"/>
              </a:spcAft>
              <a:buFont typeface="Wingdings 3" charset="2"/>
              <a:buNone/>
              <a:defRPr/>
            </a:pPr>
            <a:endParaRPr kumimoji="0" lang="zh-TW" altLang="en-US" dirty="0">
              <a:cs typeface="+mn-cs"/>
            </a:endParaRPr>
          </a:p>
        </p:txBody>
      </p:sp>
      <p:graphicFrame>
        <p:nvGraphicFramePr>
          <p:cNvPr id="4" name="表格 3"/>
          <p:cNvGraphicFramePr>
            <a:graphicFrameLocks noGrp="1"/>
          </p:cNvGraphicFramePr>
          <p:nvPr/>
        </p:nvGraphicFramePr>
        <p:xfrm>
          <a:off x="0" y="0"/>
          <a:ext cx="9144000" cy="6904039"/>
        </p:xfrm>
        <a:graphic>
          <a:graphicData uri="http://schemas.openxmlformats.org/drawingml/2006/table">
            <a:tbl>
              <a:tblPr firstRow="1" bandRow="1">
                <a:tableStyleId>{21E4AEA4-8DFA-4A89-87EB-49C32662AFE0}</a:tableStyleId>
              </a:tblPr>
              <a:tblGrid>
                <a:gridCol w="2548328"/>
                <a:gridCol w="2383712"/>
                <a:gridCol w="1588681"/>
                <a:gridCol w="1573967"/>
                <a:gridCol w="1049312"/>
              </a:tblGrid>
              <a:tr h="445348">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學名</a:t>
                      </a:r>
                      <a:endParaRPr lang="zh-TW" altLang="en-US" sz="2200" kern="1200" dirty="0">
                        <a:solidFill>
                          <a:schemeClr val="bg1"/>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商品名</a:t>
                      </a:r>
                      <a:endParaRPr lang="zh-TW" altLang="en-US" sz="2200" kern="1200" dirty="0">
                        <a:solidFill>
                          <a:schemeClr val="bg1"/>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含量</a:t>
                      </a:r>
                      <a:endParaRPr lang="zh-TW" altLang="en-US" sz="2200" kern="1200" dirty="0">
                        <a:solidFill>
                          <a:schemeClr val="bg1"/>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劑型</a:t>
                      </a:r>
                      <a:endParaRPr lang="zh-TW" altLang="en-US" sz="2200" kern="1200" dirty="0">
                        <a:solidFill>
                          <a:schemeClr val="bg1"/>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類別</a:t>
                      </a:r>
                      <a:endParaRPr lang="zh-TW" altLang="en-US" sz="2200" kern="1200" dirty="0">
                        <a:solidFill>
                          <a:schemeClr val="bg1"/>
                        </a:solidFill>
                        <a:latin typeface="Calibri" pitchFamily="34" charset="0"/>
                        <a:ea typeface="+mn-ea"/>
                        <a:cs typeface="+mn-cs"/>
                      </a:endParaRPr>
                    </a:p>
                  </a:txBody>
                  <a:tcPr marT="45719" marB="45719"/>
                </a:tc>
              </a:tr>
              <a:tr h="1081518">
                <a:tc rowSpan="2">
                  <a:txBody>
                    <a:bodyPr/>
                    <a:lstStyle/>
                    <a:p>
                      <a:pPr marL="0" algn="l" defTabSz="457200" rtl="0" eaLnBrk="1" latinLnBrk="0" hangingPunct="1"/>
                      <a:r>
                        <a:rPr lang="en-US" sz="2200" kern="1200" dirty="0" err="1" smtClean="0">
                          <a:solidFill>
                            <a:schemeClr val="tx1">
                              <a:lumMod val="75000"/>
                              <a:lumOff val="25000"/>
                            </a:schemeClr>
                          </a:solidFill>
                          <a:latin typeface="Calibri" pitchFamily="34" charset="0"/>
                          <a:ea typeface="+mn-ea"/>
                          <a:cs typeface="+mn-cs"/>
                        </a:rPr>
                        <a:t>Butoconazole</a:t>
                      </a:r>
                      <a:r>
                        <a:rPr lang="en-US" sz="2200" kern="1200" dirty="0" smtClean="0">
                          <a:solidFill>
                            <a:schemeClr val="tx1">
                              <a:lumMod val="75000"/>
                              <a:lumOff val="25000"/>
                            </a:schemeClr>
                          </a:solidFill>
                          <a:latin typeface="Calibri" pitchFamily="34" charset="0"/>
                          <a:ea typeface="+mn-ea"/>
                          <a:cs typeface="+mn-cs"/>
                        </a:rPr>
                        <a:t> nitrate</a:t>
                      </a:r>
                      <a:endParaRPr lang="en-US" sz="2200" kern="1200" dirty="0">
                        <a:solidFill>
                          <a:schemeClr val="tx1">
                            <a:lumMod val="75000"/>
                            <a:lumOff val="25000"/>
                          </a:schemeClr>
                        </a:solidFill>
                        <a:latin typeface="Calibri" pitchFamily="34" charset="0"/>
                        <a:ea typeface="+mn-ea"/>
                        <a:cs typeface="+mn-cs"/>
                      </a:endParaRPr>
                    </a:p>
                  </a:txBody>
                  <a:tcPr marL="0" marR="0" marT="0" marB="0"/>
                </a:tc>
                <a:tc rowSpan="2">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芬司得</a:t>
                      </a:r>
                      <a:r>
                        <a:rPr lang="en-US" altLang="zh-TW" sz="2200" kern="1200" dirty="0" smtClean="0">
                          <a:solidFill>
                            <a:schemeClr val="tx1">
                              <a:lumMod val="75000"/>
                              <a:lumOff val="25000"/>
                            </a:schemeClr>
                          </a:solidFill>
                          <a:latin typeface="Calibri" pitchFamily="34" charset="0"/>
                          <a:ea typeface="+mn-ea"/>
                          <a:cs typeface="+mn-cs"/>
                        </a:rPr>
                        <a:t> </a:t>
                      </a:r>
                      <a:r>
                        <a:rPr lang="en-US" altLang="zh-TW" sz="2200" kern="1200" dirty="0" err="1" smtClean="0">
                          <a:solidFill>
                            <a:schemeClr val="tx1">
                              <a:lumMod val="75000"/>
                              <a:lumOff val="25000"/>
                            </a:schemeClr>
                          </a:solidFill>
                          <a:latin typeface="Calibri" pitchFamily="34" charset="0"/>
                          <a:ea typeface="+mn-ea"/>
                          <a:cs typeface="+mn-cs"/>
                        </a:rPr>
                        <a:t>Femstat</a:t>
                      </a:r>
                      <a:endParaRPr lang="en-US" altLang="zh-TW" sz="2200" kern="1200" dirty="0" smtClean="0">
                        <a:solidFill>
                          <a:schemeClr val="tx1">
                            <a:lumMod val="75000"/>
                            <a:lumOff val="25000"/>
                          </a:schemeClr>
                        </a:solidFill>
                        <a:latin typeface="Calibri" pitchFamily="34" charset="0"/>
                        <a:ea typeface="+mn-ea"/>
                        <a:cs typeface="+mn-cs"/>
                      </a:endParaRPr>
                    </a:p>
                    <a:p>
                      <a:pPr marL="0" algn="l" defTabSz="457200" rtl="0" eaLnBrk="1" latinLnBrk="0" hangingPunct="1"/>
                      <a:endParaRPr lang="zh-TW" altLang="en-US" sz="2200" kern="1200" dirty="0" smtClean="0">
                        <a:solidFill>
                          <a:schemeClr val="tx1">
                            <a:lumMod val="75000"/>
                            <a:lumOff val="25000"/>
                          </a:schemeClr>
                        </a:solidFill>
                        <a:latin typeface="Calibri" pitchFamily="34" charset="0"/>
                        <a:ea typeface="+mn-ea"/>
                        <a:cs typeface="+mn-cs"/>
                      </a:endParaRPr>
                    </a:p>
                    <a:p>
                      <a:pPr marL="0" algn="l" defTabSz="457200" rtl="0" eaLnBrk="1" latinLnBrk="0" hangingPunct="1"/>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100mg</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陰道栓劑</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處方藥</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r>
              <a:tr h="901817">
                <a:tc vMerge="1">
                  <a:txBody>
                    <a:bodyPr/>
                    <a:lstStyle/>
                    <a:p>
                      <a:pPr algn="l"/>
                      <a:endParaRPr lang="zh-TW" altLang="en-US" dirty="0"/>
                    </a:p>
                  </a:txBody>
                  <a:tcPr/>
                </a:tc>
                <a:tc vMerge="1">
                  <a:txBody>
                    <a:bodyPr/>
                    <a:lstStyle/>
                    <a:p>
                      <a:pPr algn="l"/>
                      <a:endParaRPr lang="zh-TW" altLang="en-US" dirty="0"/>
                    </a:p>
                  </a:txBody>
                  <a:tcPr marL="0" marR="0" marT="0" marB="0"/>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20mg/g(2</a:t>
                      </a:r>
                      <a:r>
                        <a:rPr lang="zh-TW" altLang="en-US" sz="2200" kern="1200" dirty="0" smtClean="0">
                          <a:solidFill>
                            <a:schemeClr val="tx1">
                              <a:lumMod val="75000"/>
                              <a:lumOff val="25000"/>
                            </a:schemeClr>
                          </a:solidFill>
                          <a:latin typeface="Calibri" pitchFamily="34" charset="0"/>
                          <a:ea typeface="+mn-ea"/>
                          <a:cs typeface="+mn-cs"/>
                        </a:rPr>
                        <a:t>％</a:t>
                      </a:r>
                      <a:r>
                        <a:rPr lang="en-US" altLang="zh-TW" sz="2200" kern="1200" dirty="0" smtClean="0">
                          <a:solidFill>
                            <a:schemeClr val="tx1">
                              <a:lumMod val="75000"/>
                              <a:lumOff val="25000"/>
                            </a:schemeClr>
                          </a:solidFill>
                          <a:latin typeface="Calibri" pitchFamily="34" charset="0"/>
                          <a:ea typeface="+mn-ea"/>
                          <a:cs typeface="+mn-cs"/>
                        </a:rPr>
                        <a:t>)</a:t>
                      </a:r>
                      <a:endParaRPr 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陰道乳膏</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處方藥</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r>
              <a:tr h="795265">
                <a:tc rowSpan="4">
                  <a:txBody>
                    <a:bodyPr/>
                    <a:lstStyle/>
                    <a:p>
                      <a:pPr marL="0" algn="l" defTabSz="457200" rtl="0" eaLnBrk="1" latinLnBrk="0" hangingPunct="1"/>
                      <a:r>
                        <a:rPr lang="en-US" altLang="zh-TW" sz="2200" kern="1200" dirty="0" err="1" smtClean="0">
                          <a:solidFill>
                            <a:schemeClr val="tx1">
                              <a:lumMod val="75000"/>
                              <a:lumOff val="25000"/>
                            </a:schemeClr>
                          </a:solidFill>
                          <a:latin typeface="Calibri" pitchFamily="34" charset="0"/>
                          <a:ea typeface="+mn-ea"/>
                          <a:cs typeface="+mn-cs"/>
                        </a:rPr>
                        <a:t>Clotrimazole</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b="1" kern="1200" dirty="0" smtClean="0">
                          <a:solidFill>
                            <a:srgbClr val="008000"/>
                          </a:solidFill>
                          <a:latin typeface="Calibri" pitchFamily="34" charset="0"/>
                          <a:ea typeface="+mn-ea"/>
                          <a:cs typeface="+mn-cs"/>
                        </a:rPr>
                        <a:t>克黴樂乳膏</a:t>
                      </a:r>
                      <a:endParaRPr lang="zh-TW" altLang="en-US" sz="2200" b="1" kern="1200" dirty="0">
                        <a:solidFill>
                          <a:srgbClr val="008000"/>
                        </a:solidFill>
                        <a:latin typeface="Calibri" pitchFamily="34" charset="0"/>
                        <a:ea typeface="+mn-ea"/>
                        <a:cs typeface="+mn-cs"/>
                      </a:endParaRPr>
                    </a:p>
                  </a:txBody>
                  <a:tcPr marL="0" marR="0" marT="0" marB="0"/>
                </a:tc>
                <a:tc>
                  <a:txBody>
                    <a:bodyPr/>
                    <a:lstStyle/>
                    <a:p>
                      <a:pPr marL="0" algn="l" defTabSz="457200" rtl="0" eaLnBrk="1" latinLnBrk="0" hangingPunct="1"/>
                      <a:r>
                        <a:rPr lang="en-US" sz="2200" b="1" kern="1200" dirty="0" smtClean="0">
                          <a:solidFill>
                            <a:srgbClr val="008000"/>
                          </a:solidFill>
                          <a:latin typeface="Calibri" pitchFamily="34" charset="0"/>
                          <a:ea typeface="+mn-ea"/>
                          <a:cs typeface="+mn-cs"/>
                        </a:rPr>
                        <a:t>10mg/g(1％)</a:t>
                      </a:r>
                      <a:endParaRPr lang="en-US" sz="2200" b="1" kern="1200" dirty="0">
                        <a:solidFill>
                          <a:srgbClr val="008000"/>
                        </a:solidFill>
                        <a:latin typeface="Calibri" pitchFamily="34" charset="0"/>
                        <a:ea typeface="+mn-ea"/>
                        <a:cs typeface="+mn-cs"/>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200" b="1" kern="1200" dirty="0" smtClean="0">
                          <a:solidFill>
                            <a:srgbClr val="008000"/>
                          </a:solidFill>
                          <a:latin typeface="Calibri" pitchFamily="34" charset="0"/>
                          <a:ea typeface="+mn-ea"/>
                          <a:cs typeface="+mn-cs"/>
                        </a:rPr>
                        <a:t>陰道乳膏</a:t>
                      </a:r>
                    </a:p>
                    <a:p>
                      <a:pPr marL="0" algn="l" defTabSz="457200" rtl="0" eaLnBrk="1" latinLnBrk="0" hangingPunct="1"/>
                      <a:endParaRPr lang="zh-TW" altLang="en-US" sz="2200" b="1" kern="1200" dirty="0">
                        <a:solidFill>
                          <a:srgbClr val="008000"/>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b="1" kern="1200" dirty="0" smtClean="0">
                          <a:solidFill>
                            <a:srgbClr val="008000"/>
                          </a:solidFill>
                          <a:latin typeface="Calibri" pitchFamily="34" charset="0"/>
                          <a:ea typeface="+mn-ea"/>
                          <a:cs typeface="+mn-cs"/>
                        </a:rPr>
                        <a:t>指示藥</a:t>
                      </a:r>
                      <a:endParaRPr lang="zh-TW" altLang="en-US" sz="2200" b="1" kern="1200" dirty="0">
                        <a:solidFill>
                          <a:srgbClr val="008000"/>
                        </a:solidFill>
                        <a:latin typeface="Calibri" pitchFamily="34" charset="0"/>
                        <a:ea typeface="+mn-ea"/>
                        <a:cs typeface="+mn-cs"/>
                      </a:endParaRPr>
                    </a:p>
                  </a:txBody>
                  <a:tcPr marT="45719" marB="45719"/>
                </a:tc>
              </a:tr>
              <a:tr h="697372">
                <a:tc vMerge="1">
                  <a:txBody>
                    <a:bodyPr/>
                    <a:lstStyle/>
                    <a:p>
                      <a:pPr algn="l"/>
                      <a:endParaRPr lang="zh-TW" altLang="en-US" dirty="0">
                        <a:latin typeface="微軟正黑體" pitchFamily="34" charset="-120"/>
                        <a:ea typeface="微軟正黑體" pitchFamily="34" charset="-120"/>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克黴樂陰道錠</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100mg</a:t>
                      </a:r>
                      <a:endParaRPr lang="en-US" sz="2200" kern="1200" dirty="0">
                        <a:solidFill>
                          <a:schemeClr val="tx1">
                            <a:lumMod val="75000"/>
                            <a:lumOff val="25000"/>
                          </a:schemeClr>
                        </a:solidFill>
                        <a:latin typeface="Calibri" pitchFamily="34" charset="0"/>
                        <a:ea typeface="+mn-ea"/>
                        <a:cs typeface="+mn-cs"/>
                      </a:endParaRPr>
                    </a:p>
                  </a:txBody>
                  <a:tcPr marL="0" marR="0" marT="0" marB="0"/>
                </a:tc>
                <a:tc rowSpan="3">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陰道錠</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c rowSpan="3">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處方藥</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r>
              <a:tr h="751514">
                <a:tc vMerge="1">
                  <a:txBody>
                    <a:bodyPr/>
                    <a:lstStyle/>
                    <a:p>
                      <a:pPr algn="l"/>
                      <a:endParaRPr lang="zh-TW" altLang="en-US" dirty="0">
                        <a:latin typeface="微軟正黑體" pitchFamily="34" charset="-120"/>
                        <a:ea typeface="微軟正黑體" pitchFamily="34" charset="-120"/>
                      </a:endParaRPr>
                    </a:p>
                  </a:txBody>
                  <a:tcPr/>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a:t>
                      </a:r>
                      <a:r>
                        <a:rPr lang="zh-TW" altLang="en-US" sz="2200" kern="1200" dirty="0" smtClean="0">
                          <a:solidFill>
                            <a:schemeClr val="tx1">
                              <a:lumMod val="75000"/>
                              <a:lumOff val="25000"/>
                            </a:schemeClr>
                          </a:solidFill>
                          <a:latin typeface="Calibri" pitchFamily="34" charset="0"/>
                          <a:ea typeface="+mn-ea"/>
                          <a:cs typeface="+mn-cs"/>
                        </a:rPr>
                        <a:t>皇佳</a:t>
                      </a:r>
                      <a:r>
                        <a:rPr lang="en-US" altLang="zh-TW" sz="2200" kern="1200" dirty="0" smtClean="0">
                          <a:solidFill>
                            <a:schemeClr val="tx1">
                              <a:lumMod val="75000"/>
                              <a:lumOff val="25000"/>
                            </a:schemeClr>
                          </a:solidFill>
                          <a:latin typeface="Calibri" pitchFamily="34" charset="0"/>
                          <a:ea typeface="+mn-ea"/>
                          <a:cs typeface="+mn-cs"/>
                        </a:rPr>
                        <a:t>" </a:t>
                      </a:r>
                      <a:r>
                        <a:rPr lang="zh-TW" altLang="en-US" sz="2200" kern="1200" dirty="0" smtClean="0">
                          <a:solidFill>
                            <a:schemeClr val="tx1">
                              <a:lumMod val="75000"/>
                              <a:lumOff val="25000"/>
                            </a:schemeClr>
                          </a:solidFill>
                          <a:latin typeface="Calibri" pitchFamily="34" charset="0"/>
                          <a:ea typeface="+mn-ea"/>
                          <a:cs typeface="+mn-cs"/>
                        </a:rPr>
                        <a:t>婦淨喜陰道錠</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200mg</a:t>
                      </a:r>
                      <a:endParaRPr lang="en-US" sz="2200" kern="1200" dirty="0">
                        <a:solidFill>
                          <a:schemeClr val="tx1">
                            <a:lumMod val="75000"/>
                            <a:lumOff val="25000"/>
                          </a:schemeClr>
                        </a:solidFill>
                        <a:latin typeface="Calibri" pitchFamily="34" charset="0"/>
                        <a:ea typeface="+mn-ea"/>
                        <a:cs typeface="+mn-cs"/>
                      </a:endParaRPr>
                    </a:p>
                  </a:txBody>
                  <a:tcPr marL="0" marR="0" marT="0" marB="0"/>
                </a:tc>
                <a:tc vMerge="1">
                  <a:txBody>
                    <a:bodyPr/>
                    <a:lstStyle/>
                    <a:p>
                      <a:endParaRPr lang="zh-TW" altLang="en-US" dirty="0">
                        <a:latin typeface="微軟正黑體" pitchFamily="34" charset="-120"/>
                        <a:ea typeface="微軟正黑體" pitchFamily="34" charset="-120"/>
                      </a:endParaRPr>
                    </a:p>
                  </a:txBody>
                  <a:tcPr/>
                </a:tc>
                <a:tc vMerge="1">
                  <a:txBody>
                    <a:bodyPr/>
                    <a:lstStyle/>
                    <a:p>
                      <a:endParaRPr lang="zh-TW" altLang="en-US" dirty="0">
                        <a:latin typeface="微軟正黑體" pitchFamily="34" charset="-120"/>
                        <a:ea typeface="微軟正黑體" pitchFamily="34" charset="-120"/>
                      </a:endParaRPr>
                    </a:p>
                  </a:txBody>
                  <a:tcPr/>
                </a:tc>
              </a:tr>
              <a:tr h="1086025">
                <a:tc vMerge="1">
                  <a:txBody>
                    <a:bodyPr/>
                    <a:lstStyle/>
                    <a:p>
                      <a:pPr algn="l"/>
                      <a:endParaRPr lang="zh-TW" altLang="en-US" dirty="0">
                        <a:latin typeface="微軟正黑體" pitchFamily="34" charset="-120"/>
                        <a:ea typeface="微軟正黑體" pitchFamily="34" charset="-120"/>
                      </a:endParaRPr>
                    </a:p>
                  </a:txBody>
                  <a:tcPr/>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a:t>
                      </a:r>
                      <a:r>
                        <a:rPr lang="zh-TW" altLang="en-US" sz="2200" kern="1200" dirty="0" smtClean="0">
                          <a:solidFill>
                            <a:schemeClr val="tx1">
                              <a:lumMod val="75000"/>
                              <a:lumOff val="25000"/>
                            </a:schemeClr>
                          </a:solidFill>
                          <a:latin typeface="Calibri" pitchFamily="34" charset="0"/>
                          <a:ea typeface="+mn-ea"/>
                          <a:cs typeface="+mn-cs"/>
                        </a:rPr>
                        <a:t>汎生</a:t>
                      </a:r>
                      <a:r>
                        <a:rPr lang="en-US" altLang="zh-TW" sz="2200" kern="1200" dirty="0" smtClean="0">
                          <a:solidFill>
                            <a:schemeClr val="tx1">
                              <a:lumMod val="75000"/>
                              <a:lumOff val="25000"/>
                            </a:schemeClr>
                          </a:solidFill>
                          <a:latin typeface="Calibri" pitchFamily="34" charset="0"/>
                          <a:ea typeface="+mn-ea"/>
                          <a:cs typeface="+mn-cs"/>
                        </a:rPr>
                        <a:t>"</a:t>
                      </a:r>
                      <a:r>
                        <a:rPr lang="zh-TW" altLang="en-US" sz="2200" kern="1200" dirty="0" smtClean="0">
                          <a:solidFill>
                            <a:schemeClr val="tx1">
                              <a:lumMod val="75000"/>
                              <a:lumOff val="25000"/>
                            </a:schemeClr>
                          </a:solidFill>
                          <a:latin typeface="Calibri" pitchFamily="34" charset="0"/>
                          <a:ea typeface="+mn-ea"/>
                          <a:cs typeface="+mn-cs"/>
                        </a:rPr>
                        <a:t>克催瑪汝陰道錠</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sz="2200" kern="1200" dirty="0" smtClean="0">
                          <a:solidFill>
                            <a:schemeClr val="tx1">
                              <a:lumMod val="75000"/>
                              <a:lumOff val="25000"/>
                            </a:schemeClr>
                          </a:solidFill>
                          <a:latin typeface="Calibri" pitchFamily="34" charset="0"/>
                          <a:ea typeface="+mn-ea"/>
                          <a:cs typeface="+mn-cs"/>
                        </a:rPr>
                        <a:t>500mg</a:t>
                      </a:r>
                      <a:endParaRPr lang="en-US" sz="2200" kern="1200" dirty="0">
                        <a:solidFill>
                          <a:schemeClr val="tx1">
                            <a:lumMod val="75000"/>
                            <a:lumOff val="25000"/>
                          </a:schemeClr>
                        </a:solidFill>
                        <a:latin typeface="Calibri" pitchFamily="34" charset="0"/>
                        <a:ea typeface="+mn-ea"/>
                        <a:cs typeface="+mn-cs"/>
                      </a:endParaRPr>
                    </a:p>
                  </a:txBody>
                  <a:tcPr marL="0" marR="0" marT="0" marB="0"/>
                </a:tc>
                <a:tc vMerge="1">
                  <a:txBody>
                    <a:bodyPr/>
                    <a:lstStyle/>
                    <a:p>
                      <a:endParaRPr lang="zh-TW" altLang="en-US" dirty="0">
                        <a:latin typeface="微軟正黑體" pitchFamily="34" charset="-120"/>
                        <a:ea typeface="微軟正黑體" pitchFamily="34" charset="-120"/>
                      </a:endParaRPr>
                    </a:p>
                  </a:txBody>
                  <a:tcPr/>
                </a:tc>
                <a:tc vMerge="1">
                  <a:txBody>
                    <a:bodyPr/>
                    <a:lstStyle/>
                    <a:p>
                      <a:endParaRPr lang="zh-TW" altLang="en-US" dirty="0">
                        <a:latin typeface="微軟正黑體" pitchFamily="34" charset="-120"/>
                        <a:ea typeface="微軟正黑體" pitchFamily="34" charset="-120"/>
                      </a:endParaRPr>
                    </a:p>
                  </a:txBody>
                  <a:tcPr/>
                </a:tc>
              </a:tr>
              <a:tr h="526060">
                <a:tc rowSpan="2">
                  <a:txBody>
                    <a:bodyPr/>
                    <a:lstStyle/>
                    <a:p>
                      <a:pPr marL="0" algn="l" defTabSz="457200" rtl="0" eaLnBrk="1" latinLnBrk="0" hangingPunct="1"/>
                      <a:r>
                        <a:rPr lang="en-US" altLang="zh-TW" sz="2200" kern="1200" dirty="0" err="1" smtClean="0">
                          <a:solidFill>
                            <a:schemeClr val="tx1">
                              <a:lumMod val="75000"/>
                              <a:lumOff val="25000"/>
                            </a:schemeClr>
                          </a:solidFill>
                          <a:latin typeface="Calibri" pitchFamily="34" charset="0"/>
                          <a:ea typeface="+mn-ea"/>
                          <a:cs typeface="+mn-cs"/>
                        </a:rPr>
                        <a:t>Econazole</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益可樂陰道栓劑</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50mg</a:t>
                      </a:r>
                      <a:endParaRPr lang="en-US" sz="2200" kern="1200" dirty="0">
                        <a:solidFill>
                          <a:schemeClr val="tx1">
                            <a:lumMod val="75000"/>
                            <a:lumOff val="25000"/>
                          </a:schemeClr>
                        </a:solidFill>
                        <a:latin typeface="Calibri" pitchFamily="34" charset="0"/>
                        <a:ea typeface="+mn-ea"/>
                        <a:cs typeface="+mn-cs"/>
                      </a:endParaRPr>
                    </a:p>
                  </a:txBody>
                  <a:tcPr marL="0" marR="0" marT="0" marB="0"/>
                </a:tc>
                <a:tc rowSpan="2">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陰道栓劑</a:t>
                      </a:r>
                      <a:endParaRPr lang="zh-TW" altLang="en-US" sz="2200" kern="1200" dirty="0">
                        <a:solidFill>
                          <a:schemeClr val="tx1">
                            <a:lumMod val="75000"/>
                            <a:lumOff val="25000"/>
                          </a:schemeClr>
                        </a:solidFill>
                        <a:latin typeface="Calibri" pitchFamily="34" charset="0"/>
                        <a:ea typeface="+mn-ea"/>
                        <a:cs typeface="+mn-cs"/>
                      </a:endParaRPr>
                    </a:p>
                  </a:txBody>
                  <a:tcPr marT="45719" marB="45719"/>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200" kern="1200" dirty="0" smtClean="0">
                          <a:solidFill>
                            <a:schemeClr val="tx1">
                              <a:lumMod val="75000"/>
                              <a:lumOff val="25000"/>
                            </a:schemeClr>
                          </a:solidFill>
                          <a:latin typeface="Calibri" pitchFamily="34" charset="0"/>
                          <a:ea typeface="+mn-ea"/>
                          <a:cs typeface="+mn-cs"/>
                        </a:rPr>
                        <a:t>處方藥</a:t>
                      </a:r>
                    </a:p>
                    <a:p>
                      <a:pPr marL="0" algn="l" defTabSz="457200" rtl="0" eaLnBrk="1" latinLnBrk="0" hangingPunct="1"/>
                      <a:endParaRPr lang="zh-TW" altLang="en-US" sz="2200" kern="1200" dirty="0">
                        <a:solidFill>
                          <a:schemeClr val="tx1">
                            <a:lumMod val="75000"/>
                            <a:lumOff val="25000"/>
                          </a:schemeClr>
                        </a:solidFill>
                        <a:latin typeface="Calibri" pitchFamily="34" charset="0"/>
                        <a:ea typeface="+mn-ea"/>
                        <a:cs typeface="+mn-cs"/>
                      </a:endParaRPr>
                    </a:p>
                  </a:txBody>
                  <a:tcPr marT="45719" marB="45719"/>
                </a:tc>
              </a:tr>
              <a:tr h="619120">
                <a:tc vMerge="1">
                  <a:txBody>
                    <a:bodyPr/>
                    <a:lstStyle/>
                    <a:p>
                      <a:pPr algn="l"/>
                      <a:endParaRPr lang="zh-TW" altLang="en-US" dirty="0">
                        <a:latin typeface="微軟正黑體" pitchFamily="34" charset="-120"/>
                        <a:ea typeface="微軟正黑體" pitchFamily="34" charset="-120"/>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剋黴栓劑</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sz="2200" kern="1200" dirty="0" smtClean="0">
                          <a:solidFill>
                            <a:schemeClr val="tx1">
                              <a:lumMod val="75000"/>
                              <a:lumOff val="25000"/>
                            </a:schemeClr>
                          </a:solidFill>
                          <a:latin typeface="Calibri" pitchFamily="34" charset="0"/>
                          <a:ea typeface="+mn-ea"/>
                          <a:cs typeface="+mn-cs"/>
                        </a:rPr>
                        <a:t>150mg</a:t>
                      </a:r>
                      <a:endParaRPr lang="en-US" sz="2200" kern="1200" dirty="0">
                        <a:solidFill>
                          <a:schemeClr val="tx1">
                            <a:lumMod val="75000"/>
                            <a:lumOff val="25000"/>
                          </a:schemeClr>
                        </a:solidFill>
                        <a:latin typeface="Calibri" pitchFamily="34" charset="0"/>
                        <a:ea typeface="+mn-ea"/>
                        <a:cs typeface="+mn-cs"/>
                      </a:endParaRPr>
                    </a:p>
                  </a:txBody>
                  <a:tcPr marL="0" marR="0" marT="0" marB="0"/>
                </a:tc>
                <a:tc vMerge="1">
                  <a:txBody>
                    <a:bodyPr/>
                    <a:lstStyle/>
                    <a:p>
                      <a:pPr algn="ctr"/>
                      <a:endParaRPr lang="zh-TW" altLang="en-US" dirty="0">
                        <a:latin typeface="微軟正黑體" pitchFamily="34" charset="-120"/>
                        <a:ea typeface="微軟正黑體" pitchFamily="34" charset="-120"/>
                      </a:endParaRPr>
                    </a:p>
                  </a:txBody>
                  <a:tcPr/>
                </a:tc>
                <a:tc vMerge="1">
                  <a:txBody>
                    <a:bodyPr/>
                    <a:lstStyle/>
                    <a:p>
                      <a:pPr algn="ctr"/>
                      <a:endParaRPr lang="zh-TW" altLang="en-US" dirty="0">
                        <a:latin typeface="微軟正黑體" pitchFamily="34" charset="-120"/>
                        <a:ea typeface="微軟正黑體" pitchFamily="34" charset="-120"/>
                      </a:endParaRPr>
                    </a:p>
                  </a:txBody>
                  <a:tcPr/>
                </a:tc>
              </a:tr>
            </a:tbl>
          </a:graphicData>
        </a:graphic>
      </p:graphicFrame>
      <p:pic>
        <p:nvPicPr>
          <p:cNvPr id="51253" name="圖片 5" descr="tw_product_1366459682.jpg"/>
          <p:cNvPicPr>
            <a:picLocks noChangeAspect="1"/>
          </p:cNvPicPr>
          <p:nvPr/>
        </p:nvPicPr>
        <p:blipFill>
          <a:blip r:embed="rId2" cstate="email">
            <a:extLst>
              <a:ext uri="{28A0092B-C50C-407E-A947-70E740481C1C}">
                <a14:useLocalDpi xmlns:a14="http://schemas.microsoft.com/office/drawing/2010/main" val="0"/>
              </a:ext>
            </a:extLst>
          </a:blip>
          <a:srcRect l="-2" t="8453" r="4401" b="12599"/>
          <a:stretch>
            <a:fillRect/>
          </a:stretch>
        </p:blipFill>
        <p:spPr bwMode="auto">
          <a:xfrm>
            <a:off x="34925" y="908050"/>
            <a:ext cx="2484438"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4" name="Picture 2" descr="http://www.taiwanvpc.com.tw/Product/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950" y="2924175"/>
            <a:ext cx="23812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5" name="Picture 4" descr="http://www.taiwanvpc.com.tw/Product/6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7950" y="4149725"/>
            <a:ext cx="216058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6" name="Picture 16" descr="http://www.excelsiorgroup.com.tw/upload/product/big_img/ZalainVT.jpg"/>
          <p:cNvPicPr>
            <a:picLocks noChangeAspect="1" noChangeArrowheads="1"/>
          </p:cNvPicPr>
          <p:nvPr/>
        </p:nvPicPr>
        <p:blipFill>
          <a:blip r:embed="rId5" cstate="email">
            <a:extLst>
              <a:ext uri="{28A0092B-C50C-407E-A947-70E740481C1C}">
                <a14:useLocalDpi xmlns:a14="http://schemas.microsoft.com/office/drawing/2010/main" val="0"/>
              </a:ext>
            </a:extLst>
          </a:blip>
          <a:srcRect l="5670" t="19139" r="5501" b="9090"/>
          <a:stretch>
            <a:fillRect/>
          </a:stretch>
        </p:blipFill>
        <p:spPr bwMode="auto">
          <a:xfrm>
            <a:off x="395288" y="12214225"/>
            <a:ext cx="1689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p:txBody>
          <a:bodyPr/>
          <a:lstStyle/>
          <a:p>
            <a:r>
              <a:rPr lang="en-US" altLang="zh-TW" sz="4800" b="1">
                <a:latin typeface="Arial" charset="0"/>
                <a:cs typeface="Arial" charset="0"/>
              </a:rPr>
              <a:t>Introduction</a:t>
            </a:r>
            <a:endParaRPr lang="zh-TW" altLang="en-US" sz="4800" b="1">
              <a:latin typeface="Arial" charset="0"/>
              <a:cs typeface="Arial" charset="0"/>
            </a:endParaRPr>
          </a:p>
        </p:txBody>
      </p:sp>
      <p:sp>
        <p:nvSpPr>
          <p:cNvPr id="3" name="內容版面配置區 2"/>
          <p:cNvSpPr>
            <a:spLocks noGrp="1"/>
          </p:cNvSpPr>
          <p:nvPr>
            <p:ph idx="1"/>
          </p:nvPr>
        </p:nvSpPr>
        <p:spPr>
          <a:xfrm>
            <a:off x="498475" y="1412875"/>
            <a:ext cx="8394700" cy="5040313"/>
          </a:xfrm>
          <a:solidFill>
            <a:schemeClr val="bg1"/>
          </a:solidFill>
        </p:spPr>
        <p:txBody>
          <a:bodyPr rtlCol="0">
            <a:normAutofit/>
          </a:bodyPr>
          <a:lstStyle/>
          <a:p>
            <a:pPr fontAlgn="auto">
              <a:spcAft>
                <a:spcPts val="0"/>
              </a:spcAft>
              <a:buFont typeface="Wingdings" pitchFamily="2" charset="2"/>
              <a:buChar char="n"/>
              <a:defRPr/>
            </a:pPr>
            <a:r>
              <a:rPr kumimoji="0" lang="en-US" altLang="zh-TW" sz="2400" dirty="0" smtClean="0">
                <a:solidFill>
                  <a:schemeClr val="tx1">
                    <a:lumMod val="75000"/>
                    <a:lumOff val="25000"/>
                  </a:schemeClr>
                </a:solidFill>
                <a:latin typeface="Arial"/>
                <a:ea typeface="MS PGothic" pitchFamily="34" charset="-128"/>
                <a:cs typeface="Arial"/>
              </a:rPr>
              <a:t>Vaginal </a:t>
            </a:r>
            <a:r>
              <a:rPr kumimoji="0" lang="en-US" altLang="zh-TW" sz="2400" dirty="0">
                <a:solidFill>
                  <a:schemeClr val="tx1">
                    <a:lumMod val="75000"/>
                    <a:lumOff val="25000"/>
                  </a:schemeClr>
                </a:solidFill>
                <a:latin typeface="Arial"/>
                <a:ea typeface="MS PGothic" pitchFamily="34" charset="-128"/>
                <a:cs typeface="Arial"/>
              </a:rPr>
              <a:t>symptoms are among the most common health concerns of women.</a:t>
            </a:r>
          </a:p>
          <a:p>
            <a:pPr fontAlgn="auto">
              <a:spcAft>
                <a:spcPts val="0"/>
              </a:spcAft>
              <a:buFont typeface="Wingdings" charset="2"/>
              <a:buChar char="n"/>
              <a:defRPr/>
            </a:pPr>
            <a:r>
              <a:rPr kumimoji="0" lang="en-US" altLang="zh-TW" sz="2400" dirty="0">
                <a:solidFill>
                  <a:schemeClr val="tx1">
                    <a:lumMod val="75000"/>
                    <a:lumOff val="25000"/>
                  </a:schemeClr>
                </a:solidFill>
                <a:latin typeface="Arial"/>
                <a:ea typeface="MS PGothic" pitchFamily="34" charset="-128"/>
                <a:cs typeface="Arial"/>
              </a:rPr>
              <a:t>65</a:t>
            </a:r>
            <a:r>
              <a:rPr kumimoji="0" lang="zh-TW" altLang="en-US" sz="2400" dirty="0">
                <a:solidFill>
                  <a:schemeClr val="tx1">
                    <a:lumMod val="75000"/>
                    <a:lumOff val="25000"/>
                  </a:schemeClr>
                </a:solidFill>
                <a:latin typeface="Arial"/>
                <a:ea typeface="MS PGothic" pitchFamily="34" charset="-128"/>
                <a:cs typeface="Arial"/>
              </a:rPr>
              <a:t>％ </a:t>
            </a:r>
            <a:r>
              <a:rPr kumimoji="0" lang="en-US" altLang="zh-TW" sz="2400" dirty="0">
                <a:solidFill>
                  <a:schemeClr val="tx1">
                    <a:lumMod val="75000"/>
                    <a:lumOff val="25000"/>
                  </a:schemeClr>
                </a:solidFill>
                <a:latin typeface="Arial"/>
                <a:ea typeface="MS PGothic" pitchFamily="34" charset="-128"/>
                <a:cs typeface="Arial"/>
              </a:rPr>
              <a:t>of women who experience vaginal symptoms have a </a:t>
            </a:r>
            <a:r>
              <a:rPr kumimoji="0" lang="en-US" altLang="zh-TW" sz="2400" dirty="0">
                <a:solidFill>
                  <a:srgbClr val="FF0000"/>
                </a:solidFill>
                <a:latin typeface="Arial"/>
                <a:ea typeface="MS PGothic" pitchFamily="34" charset="-128"/>
                <a:cs typeface="Arial"/>
              </a:rPr>
              <a:t>vaginal infections</a:t>
            </a:r>
            <a:r>
              <a:rPr kumimoji="0" lang="en-US" altLang="zh-TW" sz="2400" dirty="0">
                <a:solidFill>
                  <a:schemeClr val="tx1">
                    <a:lumMod val="75000"/>
                    <a:lumOff val="25000"/>
                  </a:schemeClr>
                </a:solidFill>
                <a:latin typeface="Arial"/>
                <a:ea typeface="MS PGothic" pitchFamily="34" charset="-128"/>
                <a:cs typeface="Arial"/>
              </a:rPr>
              <a:t>. </a:t>
            </a:r>
          </a:p>
          <a:p>
            <a:pPr fontAlgn="auto">
              <a:spcAft>
                <a:spcPts val="0"/>
              </a:spcAft>
              <a:buFont typeface="Wingdings" charset="2"/>
              <a:buChar char="n"/>
              <a:defRPr/>
            </a:pPr>
            <a:r>
              <a:rPr kumimoji="0" lang="en-US" altLang="zh-TW" sz="2400" dirty="0" smtClean="0">
                <a:solidFill>
                  <a:schemeClr val="tx1">
                    <a:lumMod val="75000"/>
                    <a:lumOff val="25000"/>
                  </a:schemeClr>
                </a:solidFill>
                <a:latin typeface="Arial"/>
                <a:cs typeface="Arial"/>
              </a:rPr>
              <a:t>Common vaginal infections: </a:t>
            </a:r>
            <a:r>
              <a:rPr kumimoji="0" lang="zh-TW" altLang="en-US" sz="2400" dirty="0" smtClean="0">
                <a:solidFill>
                  <a:schemeClr val="tx1">
                    <a:lumMod val="75000"/>
                    <a:lumOff val="25000"/>
                  </a:schemeClr>
                </a:solidFill>
                <a:latin typeface="Arial"/>
                <a:cs typeface="Arial"/>
              </a:rPr>
              <a:t> </a:t>
            </a:r>
            <a:endParaRPr kumimoji="0" lang="en-US" altLang="zh-TW" sz="2400" dirty="0">
              <a:solidFill>
                <a:schemeClr val="tx1">
                  <a:lumMod val="75000"/>
                  <a:lumOff val="25000"/>
                </a:schemeClr>
              </a:solidFill>
              <a:latin typeface="Arial"/>
              <a:cs typeface="Arial"/>
            </a:endParaRPr>
          </a:p>
          <a:p>
            <a:pPr marL="685800" lvl="1" indent="-457200" fontAlgn="auto">
              <a:spcAft>
                <a:spcPts val="0"/>
              </a:spcAft>
              <a:buClr>
                <a:schemeClr val="accent1">
                  <a:lumMod val="60000"/>
                  <a:lumOff val="40000"/>
                </a:schemeClr>
              </a:buClr>
              <a:buFont typeface="Wingdings" charset="2"/>
              <a:buAutoNum type="circleNumWdBlackPlain"/>
              <a:defRPr/>
            </a:pPr>
            <a:r>
              <a:rPr kumimoji="0" lang="en-US" altLang="zh-TW" sz="2200" dirty="0" smtClean="0">
                <a:solidFill>
                  <a:schemeClr val="tx1">
                    <a:lumMod val="75000"/>
                    <a:lumOff val="25000"/>
                  </a:schemeClr>
                </a:solidFill>
                <a:latin typeface="Arial"/>
                <a:cs typeface="Arial"/>
              </a:rPr>
              <a:t>Bacterial </a:t>
            </a:r>
            <a:r>
              <a:rPr kumimoji="0" lang="en-US" altLang="zh-TW" sz="2200" dirty="0" err="1">
                <a:solidFill>
                  <a:schemeClr val="tx1">
                    <a:lumMod val="75000"/>
                    <a:lumOff val="25000"/>
                  </a:schemeClr>
                </a:solidFill>
                <a:latin typeface="Arial"/>
                <a:cs typeface="Arial"/>
              </a:rPr>
              <a:t>vaginosis</a:t>
            </a:r>
            <a:r>
              <a:rPr kumimoji="0" lang="en-US" altLang="zh-TW" sz="2200" dirty="0">
                <a:solidFill>
                  <a:schemeClr val="tx1">
                    <a:lumMod val="75000"/>
                    <a:lumOff val="25000"/>
                  </a:schemeClr>
                </a:solidFill>
                <a:latin typeface="Arial"/>
                <a:cs typeface="Arial"/>
              </a:rPr>
              <a:t> (BV)</a:t>
            </a:r>
            <a:r>
              <a:rPr kumimoji="0" lang="zh-TW" altLang="en-US" sz="2200" dirty="0">
                <a:solidFill>
                  <a:schemeClr val="tx1">
                    <a:lumMod val="75000"/>
                    <a:lumOff val="25000"/>
                  </a:schemeClr>
                </a:solidFill>
                <a:latin typeface="Arial"/>
                <a:cs typeface="Arial"/>
              </a:rPr>
              <a:t> 細菌性陰道炎：</a:t>
            </a:r>
            <a:r>
              <a:rPr kumimoji="0" lang="en-US" altLang="zh-TW" sz="2200" dirty="0">
                <a:solidFill>
                  <a:schemeClr val="tx1">
                    <a:lumMod val="75000"/>
                    <a:lumOff val="25000"/>
                  </a:schemeClr>
                </a:solidFill>
                <a:latin typeface="Arial"/>
                <a:cs typeface="Arial"/>
              </a:rPr>
              <a:t>33%</a:t>
            </a:r>
            <a:r>
              <a:rPr kumimoji="0" lang="zh-TW" altLang="en-US" sz="2200" dirty="0">
                <a:solidFill>
                  <a:schemeClr val="tx1">
                    <a:lumMod val="75000"/>
                    <a:lumOff val="25000"/>
                  </a:schemeClr>
                </a:solidFill>
                <a:latin typeface="Arial"/>
                <a:cs typeface="Arial"/>
              </a:rPr>
              <a:t>，處方藥</a:t>
            </a:r>
            <a:r>
              <a:rPr kumimoji="0" lang="zh-TW" altLang="en-US" sz="2200" dirty="0">
                <a:solidFill>
                  <a:srgbClr val="FF0000"/>
                </a:solidFill>
                <a:latin typeface="Arial"/>
                <a:cs typeface="Arial"/>
              </a:rPr>
              <a:t>抗生素</a:t>
            </a:r>
            <a:r>
              <a:rPr kumimoji="0" lang="zh-TW" altLang="en-US" sz="2200" dirty="0">
                <a:solidFill>
                  <a:schemeClr val="tx1">
                    <a:lumMod val="75000"/>
                    <a:lumOff val="25000"/>
                  </a:schemeClr>
                </a:solidFill>
                <a:latin typeface="Arial"/>
                <a:cs typeface="Arial"/>
              </a:rPr>
              <a:t>治療</a:t>
            </a:r>
            <a:endParaRPr kumimoji="0" lang="en-US" altLang="zh-TW" sz="2200" dirty="0">
              <a:solidFill>
                <a:schemeClr val="tx1">
                  <a:lumMod val="75000"/>
                  <a:lumOff val="25000"/>
                </a:schemeClr>
              </a:solidFill>
              <a:latin typeface="Arial"/>
              <a:cs typeface="Arial"/>
            </a:endParaRPr>
          </a:p>
          <a:p>
            <a:pPr marL="685800" lvl="1" indent="-457200" fontAlgn="auto">
              <a:spcAft>
                <a:spcPts val="0"/>
              </a:spcAft>
              <a:buClr>
                <a:schemeClr val="accent1">
                  <a:lumMod val="60000"/>
                  <a:lumOff val="40000"/>
                </a:schemeClr>
              </a:buClr>
              <a:buFont typeface="Wingdings" charset="2"/>
              <a:buAutoNum type="circleNumWdBlackPlain"/>
              <a:defRPr/>
            </a:pPr>
            <a:r>
              <a:rPr kumimoji="0" lang="en-US" altLang="zh-TW" sz="2200" dirty="0" err="1" smtClean="0">
                <a:solidFill>
                  <a:schemeClr val="tx1">
                    <a:lumMod val="75000"/>
                    <a:lumOff val="25000"/>
                  </a:schemeClr>
                </a:solidFill>
                <a:latin typeface="Arial"/>
                <a:cs typeface="Arial"/>
              </a:rPr>
              <a:t>Vulvovaginal</a:t>
            </a:r>
            <a:r>
              <a:rPr kumimoji="0" lang="en-US" altLang="zh-TW" sz="2200" dirty="0" smtClean="0">
                <a:solidFill>
                  <a:schemeClr val="tx1">
                    <a:lumMod val="75000"/>
                    <a:lumOff val="25000"/>
                  </a:schemeClr>
                </a:solidFill>
                <a:latin typeface="Arial"/>
                <a:cs typeface="Arial"/>
              </a:rPr>
              <a:t> </a:t>
            </a:r>
            <a:r>
              <a:rPr kumimoji="0" lang="en-US" altLang="zh-TW" sz="2200" dirty="0">
                <a:solidFill>
                  <a:schemeClr val="tx1">
                    <a:lumMod val="75000"/>
                    <a:lumOff val="25000"/>
                  </a:schemeClr>
                </a:solidFill>
                <a:latin typeface="Arial"/>
                <a:cs typeface="Arial"/>
              </a:rPr>
              <a:t>candidiasis (VVC) </a:t>
            </a:r>
            <a:r>
              <a:rPr kumimoji="0" lang="zh-TW" altLang="en-US" sz="2200" dirty="0">
                <a:solidFill>
                  <a:schemeClr val="tx1">
                    <a:lumMod val="75000"/>
                    <a:lumOff val="25000"/>
                  </a:schemeClr>
                </a:solidFill>
                <a:latin typeface="Arial"/>
                <a:cs typeface="Arial"/>
              </a:rPr>
              <a:t>念珠菌陰道炎：</a:t>
            </a:r>
            <a:r>
              <a:rPr kumimoji="0" lang="en-US" altLang="zh-TW" sz="2200" dirty="0">
                <a:solidFill>
                  <a:schemeClr val="tx1">
                    <a:lumMod val="75000"/>
                    <a:lumOff val="25000"/>
                  </a:schemeClr>
                </a:solidFill>
                <a:latin typeface="Arial"/>
                <a:cs typeface="Arial"/>
              </a:rPr>
              <a:t>20~25%</a:t>
            </a:r>
            <a:r>
              <a:rPr kumimoji="0" lang="zh-TW" altLang="en-US" sz="2200" dirty="0">
                <a:solidFill>
                  <a:schemeClr val="tx1">
                    <a:lumMod val="75000"/>
                    <a:lumOff val="25000"/>
                  </a:schemeClr>
                </a:solidFill>
                <a:latin typeface="Arial"/>
                <a:cs typeface="Arial"/>
              </a:rPr>
              <a:t>，可以</a:t>
            </a:r>
            <a:r>
              <a:rPr kumimoji="0" lang="en-US" altLang="zh-TW" sz="2200" dirty="0">
                <a:solidFill>
                  <a:srgbClr val="FF0000"/>
                </a:solidFill>
                <a:latin typeface="Arial"/>
                <a:cs typeface="Arial"/>
              </a:rPr>
              <a:t>OTC</a:t>
            </a:r>
            <a:r>
              <a:rPr kumimoji="0" lang="zh-TW" altLang="en-US" sz="2200" dirty="0">
                <a:solidFill>
                  <a:schemeClr val="tx1">
                    <a:lumMod val="75000"/>
                    <a:lumOff val="25000"/>
                  </a:schemeClr>
                </a:solidFill>
                <a:latin typeface="Arial"/>
                <a:cs typeface="Arial"/>
              </a:rPr>
              <a:t>藥物治療</a:t>
            </a:r>
            <a:endParaRPr kumimoji="0" lang="en-US" altLang="zh-TW" sz="2200" dirty="0">
              <a:solidFill>
                <a:schemeClr val="tx1">
                  <a:lumMod val="75000"/>
                  <a:lumOff val="25000"/>
                </a:schemeClr>
              </a:solidFill>
              <a:latin typeface="Arial"/>
              <a:cs typeface="Arial"/>
            </a:endParaRPr>
          </a:p>
          <a:p>
            <a:pPr marL="685800" lvl="1" indent="-457200" fontAlgn="auto">
              <a:spcAft>
                <a:spcPts val="0"/>
              </a:spcAft>
              <a:buClr>
                <a:schemeClr val="accent1">
                  <a:lumMod val="60000"/>
                  <a:lumOff val="40000"/>
                </a:schemeClr>
              </a:buClr>
              <a:buFont typeface="Wingdings" charset="2"/>
              <a:buAutoNum type="circleNumWdBlackPlain"/>
              <a:defRPr/>
            </a:pPr>
            <a:r>
              <a:rPr kumimoji="0" lang="en-US" altLang="zh-TW" sz="2200" dirty="0" err="1">
                <a:solidFill>
                  <a:schemeClr val="tx1">
                    <a:lumMod val="75000"/>
                    <a:lumOff val="25000"/>
                  </a:schemeClr>
                </a:solidFill>
                <a:latin typeface="Arial"/>
                <a:cs typeface="Arial"/>
              </a:rPr>
              <a:t>T</a:t>
            </a:r>
            <a:r>
              <a:rPr kumimoji="0" lang="en-US" altLang="zh-TW" sz="2200" dirty="0" err="1" smtClean="0">
                <a:solidFill>
                  <a:schemeClr val="tx1">
                    <a:lumMod val="75000"/>
                    <a:lumOff val="25000"/>
                  </a:schemeClr>
                </a:solidFill>
                <a:latin typeface="Arial"/>
                <a:cs typeface="Arial"/>
              </a:rPr>
              <a:t>richomoniasis</a:t>
            </a:r>
            <a:r>
              <a:rPr kumimoji="0" lang="en-US" altLang="zh-TW" sz="2200" dirty="0" smtClean="0">
                <a:solidFill>
                  <a:schemeClr val="tx1">
                    <a:lumMod val="75000"/>
                    <a:lumOff val="25000"/>
                  </a:schemeClr>
                </a:solidFill>
                <a:latin typeface="Arial"/>
                <a:cs typeface="Arial"/>
              </a:rPr>
              <a:t> </a:t>
            </a:r>
            <a:r>
              <a:rPr kumimoji="0" lang="zh-TW" altLang="en-US" sz="2200" dirty="0">
                <a:solidFill>
                  <a:schemeClr val="tx1">
                    <a:lumMod val="75000"/>
                    <a:lumOff val="25000"/>
                  </a:schemeClr>
                </a:solidFill>
                <a:latin typeface="Arial"/>
                <a:cs typeface="Arial"/>
              </a:rPr>
              <a:t>陰道滴蟲病：</a:t>
            </a:r>
            <a:r>
              <a:rPr kumimoji="0" lang="en-US" altLang="zh-TW" sz="2200" dirty="0">
                <a:solidFill>
                  <a:schemeClr val="tx1">
                    <a:lumMod val="75000"/>
                    <a:lumOff val="25000"/>
                  </a:schemeClr>
                </a:solidFill>
                <a:latin typeface="Arial"/>
                <a:cs typeface="Arial"/>
              </a:rPr>
              <a:t> 15~20%</a:t>
            </a:r>
            <a:r>
              <a:rPr kumimoji="0" lang="zh-TW" altLang="en-US" sz="2200" dirty="0">
                <a:solidFill>
                  <a:schemeClr val="tx1">
                    <a:lumMod val="75000"/>
                    <a:lumOff val="25000"/>
                  </a:schemeClr>
                </a:solidFill>
                <a:latin typeface="Arial"/>
                <a:cs typeface="Arial"/>
              </a:rPr>
              <a:t>，由性行為傳染</a:t>
            </a:r>
          </a:p>
          <a:p>
            <a:pPr fontAlgn="auto">
              <a:spcAft>
                <a:spcPts val="0"/>
              </a:spcAft>
              <a:buFont typeface="Wingdings" pitchFamily="2" charset="2"/>
              <a:buChar char="n"/>
              <a:defRPr/>
            </a:pPr>
            <a:endParaRPr lang="zh-TW" altLang="en-US" dirty="0">
              <a:solidFill>
                <a:schemeClr val="tx1">
                  <a:lumMod val="65000"/>
                  <a:lumOff val="35000"/>
                </a:schemeClr>
              </a:solidFill>
              <a:latin typeface="Arial"/>
              <a:cs typeface="Arial"/>
            </a:endParaRPr>
          </a:p>
        </p:txBody>
      </p:sp>
      <p:sp>
        <p:nvSpPr>
          <p:cNvPr id="4" name="文字方塊 3"/>
          <p:cNvSpPr txBox="1"/>
          <p:nvPr/>
        </p:nvSpPr>
        <p:spPr>
          <a:xfrm>
            <a:off x="179388" y="5876925"/>
            <a:ext cx="8870950" cy="8318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kumimoji="0" lang="en-US" altLang="zh-TW" dirty="0">
                <a:latin typeface="Arial"/>
                <a:cs typeface="Arial"/>
              </a:rPr>
              <a:t>Bacterial </a:t>
            </a:r>
            <a:r>
              <a:rPr kumimoji="0" lang="en-US" altLang="zh-TW" dirty="0" err="1">
                <a:latin typeface="Arial"/>
                <a:cs typeface="Arial"/>
              </a:rPr>
              <a:t>vaginosis</a:t>
            </a:r>
            <a:r>
              <a:rPr kumimoji="0" lang="en-US" altLang="zh-TW" dirty="0">
                <a:latin typeface="Arial"/>
                <a:cs typeface="Arial"/>
              </a:rPr>
              <a:t> </a:t>
            </a:r>
            <a:r>
              <a:rPr kumimoji="0" lang="zh-TW" altLang="en-US" dirty="0">
                <a:latin typeface="Arial"/>
                <a:cs typeface="Arial"/>
              </a:rPr>
              <a:t>和</a:t>
            </a:r>
            <a:r>
              <a:rPr kumimoji="0" lang="en-US" altLang="zh-TW" dirty="0">
                <a:latin typeface="Arial"/>
                <a:cs typeface="Arial"/>
              </a:rPr>
              <a:t> </a:t>
            </a:r>
            <a:r>
              <a:rPr kumimoji="0" lang="en-US" altLang="zh-TW" dirty="0" err="1">
                <a:latin typeface="Arial"/>
                <a:cs typeface="Arial"/>
              </a:rPr>
              <a:t>Trichomoniasis</a:t>
            </a:r>
            <a:endParaRPr kumimoji="0" lang="en-US" altLang="zh-TW" dirty="0">
              <a:latin typeface="Arial"/>
              <a:cs typeface="Arial"/>
            </a:endParaRPr>
          </a:p>
          <a:p>
            <a:pPr algn="ctr" fontAlgn="auto">
              <a:spcBef>
                <a:spcPts val="0"/>
              </a:spcBef>
              <a:spcAft>
                <a:spcPts val="0"/>
              </a:spcAft>
              <a:defRPr/>
            </a:pPr>
            <a:r>
              <a:rPr kumimoji="0" lang="zh-TW" altLang="en-US" dirty="0">
                <a:latin typeface="Arial"/>
                <a:cs typeface="Arial"/>
              </a:rPr>
              <a:t>可能會導致嚴重後遺症</a:t>
            </a:r>
            <a:r>
              <a:rPr kumimoji="0" lang="en-US" altLang="zh-TW" dirty="0">
                <a:latin typeface="Arial"/>
                <a:cs typeface="Arial"/>
              </a:rPr>
              <a:t>/</a:t>
            </a:r>
            <a:r>
              <a:rPr kumimoji="0" lang="zh-TW" altLang="en-US" dirty="0">
                <a:latin typeface="Arial"/>
                <a:cs typeface="Arial"/>
              </a:rPr>
              <a:t>併發症，需轉介醫生處理</a:t>
            </a:r>
            <a:endParaRPr kumimoji="0" lang="en-US" altLang="zh-TW" dirty="0">
              <a:latin typeface="Arial"/>
              <a:cs typeface="Arial"/>
            </a:endParaRPr>
          </a:p>
        </p:txBody>
      </p:sp>
      <p:sp>
        <p:nvSpPr>
          <p:cNvPr id="5" name="日期版面配置區 4"/>
          <p:cNvSpPr>
            <a:spLocks noGrp="1"/>
          </p:cNvSpPr>
          <p:nvPr>
            <p:ph type="dt" sz="quarter" idx="10"/>
          </p:nvPr>
        </p:nvSpPr>
        <p:spPr/>
        <p:txBody>
          <a:bodyPr/>
          <a:lstStyle/>
          <a:p>
            <a:pPr>
              <a:defRPr/>
            </a:pPr>
            <a:r>
              <a:rPr lang="en-US" altLang="zh-TW"/>
              <a:t>2015/7/25</a:t>
            </a:r>
            <a:endParaRPr lang="zh-TW" altLang="en-US"/>
          </a:p>
        </p:txBody>
      </p:sp>
      <p:sp>
        <p:nvSpPr>
          <p:cNvPr id="24581"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355C1020-080F-8247-A61F-922BD54BE9A1}" type="slidenum">
              <a:rPr lang="zh-TW" altLang="en-US" sz="1400">
                <a:solidFill>
                  <a:schemeClr val="bg1"/>
                </a:solidFill>
              </a:rPr>
              <a:pPr/>
              <a:t>3</a:t>
            </a:fld>
            <a:endParaRPr lang="zh-TW" altLang="en-US" sz="14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標題 1"/>
          <p:cNvSpPr>
            <a:spLocks noGrp="1"/>
          </p:cNvSpPr>
          <p:nvPr>
            <p:ph type="title"/>
          </p:nvPr>
        </p:nvSpPr>
        <p:spPr>
          <a:xfrm>
            <a:off x="1944688" y="623888"/>
            <a:ext cx="6683375" cy="1281112"/>
          </a:xfrm>
        </p:spPr>
        <p:txBody>
          <a:bodyPr/>
          <a:lstStyle/>
          <a:p>
            <a:endParaRPr kumimoji="0" lang="zh-TW" altLang="en-US">
              <a:latin typeface="Kaiti TC Bold" charset="0"/>
              <a:cs typeface="Kaiti TC Bold" charset="0"/>
            </a:endParaRPr>
          </a:p>
        </p:txBody>
      </p:sp>
      <p:sp>
        <p:nvSpPr>
          <p:cNvPr id="52226" name="內容版面配置區 2"/>
          <p:cNvSpPr>
            <a:spLocks noGrp="1"/>
          </p:cNvSpPr>
          <p:nvPr>
            <p:ph idx="1"/>
          </p:nvPr>
        </p:nvSpPr>
        <p:spPr>
          <a:xfrm>
            <a:off x="1941513" y="2133600"/>
            <a:ext cx="6686550" cy="3778250"/>
          </a:xfrm>
        </p:spPr>
        <p:txBody>
          <a:bodyPr/>
          <a:lstStyle/>
          <a:p>
            <a:endParaRPr kumimoji="0" lang="zh-TW" altLang="en-US">
              <a:latin typeface="Rockwell" charset="0"/>
              <a:ea typeface="新細明體" charset="0"/>
            </a:endParaRPr>
          </a:p>
        </p:txBody>
      </p:sp>
      <p:graphicFrame>
        <p:nvGraphicFramePr>
          <p:cNvPr id="4" name="表格 3"/>
          <p:cNvGraphicFramePr>
            <a:graphicFrameLocks noGrp="1"/>
          </p:cNvGraphicFramePr>
          <p:nvPr/>
        </p:nvGraphicFramePr>
        <p:xfrm>
          <a:off x="0" y="0"/>
          <a:ext cx="9144000" cy="6858000"/>
        </p:xfrm>
        <a:graphic>
          <a:graphicData uri="http://schemas.openxmlformats.org/drawingml/2006/table">
            <a:tbl>
              <a:tblPr firstRow="1" bandRow="1">
                <a:tableStyleId>{21E4AEA4-8DFA-4A89-87EB-49C32662AFE0}</a:tableStyleId>
              </a:tblPr>
              <a:tblGrid>
                <a:gridCol w="2634712"/>
                <a:gridCol w="2369336"/>
                <a:gridCol w="1512168"/>
                <a:gridCol w="1512168"/>
                <a:gridCol w="1115616"/>
              </a:tblGrid>
              <a:tr h="437666">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學名</a:t>
                      </a:r>
                      <a:endParaRPr lang="zh-TW" altLang="en-US" sz="2200" kern="1200" dirty="0">
                        <a:solidFill>
                          <a:schemeClr val="bg1"/>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商品名</a:t>
                      </a:r>
                      <a:endParaRPr lang="zh-TW" altLang="en-US" sz="2200" kern="1200" dirty="0">
                        <a:solidFill>
                          <a:schemeClr val="bg1"/>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含量</a:t>
                      </a:r>
                      <a:endParaRPr lang="zh-TW" altLang="en-US" sz="2200" kern="1200" dirty="0">
                        <a:solidFill>
                          <a:schemeClr val="bg1"/>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劑型</a:t>
                      </a:r>
                      <a:endParaRPr lang="zh-TW" altLang="en-US" sz="2200" kern="1200" dirty="0">
                        <a:solidFill>
                          <a:schemeClr val="bg1"/>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bg1"/>
                          </a:solidFill>
                          <a:latin typeface="Calibri" pitchFamily="34" charset="0"/>
                          <a:ea typeface="+mn-ea"/>
                          <a:cs typeface="+mn-cs"/>
                        </a:rPr>
                        <a:t>類別</a:t>
                      </a:r>
                      <a:endParaRPr lang="zh-TW" altLang="en-US" sz="2200" kern="1200" dirty="0">
                        <a:solidFill>
                          <a:schemeClr val="bg1"/>
                        </a:solidFill>
                        <a:latin typeface="Calibri" pitchFamily="34" charset="0"/>
                        <a:ea typeface="+mn-ea"/>
                        <a:cs typeface="+mn-cs"/>
                      </a:endParaRPr>
                    </a:p>
                  </a:txBody>
                  <a:tcPr/>
                </a:tc>
              </a:tr>
              <a:tr h="781547">
                <a:tc rowSpan="2">
                  <a:txBody>
                    <a:bodyPr/>
                    <a:lstStyle/>
                    <a:p>
                      <a:pPr marL="0" algn="l" defTabSz="457200" rtl="0" eaLnBrk="1" latinLnBrk="0" hangingPunct="1"/>
                      <a:r>
                        <a:rPr lang="en-US" altLang="zh-TW" sz="2200" kern="1200" dirty="0" err="1" smtClean="0">
                          <a:solidFill>
                            <a:schemeClr val="tx1">
                              <a:lumMod val="75000"/>
                              <a:lumOff val="25000"/>
                            </a:schemeClr>
                          </a:solidFill>
                          <a:latin typeface="Calibri" pitchFamily="34" charset="0"/>
                          <a:ea typeface="+mn-ea"/>
                          <a:cs typeface="+mn-cs"/>
                        </a:rPr>
                        <a:t>Fenticonazole</a:t>
                      </a:r>
                      <a:endParaRPr lang="zh-TW" altLang="en-US" sz="2200" kern="1200" dirty="0">
                        <a:solidFill>
                          <a:schemeClr val="tx1">
                            <a:lumMod val="75000"/>
                            <a:lumOff val="25000"/>
                          </a:schemeClr>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洛黴欣陰道軟膠囊</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sz="2200" kern="1200" dirty="0" smtClean="0">
                          <a:solidFill>
                            <a:schemeClr val="tx1">
                              <a:lumMod val="75000"/>
                              <a:lumOff val="25000"/>
                            </a:schemeClr>
                          </a:solidFill>
                          <a:latin typeface="Calibri" pitchFamily="34" charset="0"/>
                          <a:ea typeface="+mn-ea"/>
                          <a:cs typeface="+mn-cs"/>
                        </a:rPr>
                        <a:t>200mg</a:t>
                      </a:r>
                      <a:endParaRPr 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陰道軟膠囊</a:t>
                      </a:r>
                      <a:endParaRPr lang="zh-TW" altLang="en-US" sz="2200" kern="1200" dirty="0">
                        <a:solidFill>
                          <a:schemeClr val="tx1">
                            <a:lumMod val="75000"/>
                            <a:lumOff val="25000"/>
                          </a:schemeClr>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處方藥</a:t>
                      </a:r>
                      <a:endParaRPr lang="zh-TW" altLang="en-US" sz="2200" kern="1200" dirty="0">
                        <a:solidFill>
                          <a:schemeClr val="tx1">
                            <a:lumMod val="75000"/>
                            <a:lumOff val="25000"/>
                          </a:schemeClr>
                        </a:solidFill>
                        <a:latin typeface="Calibri" pitchFamily="34" charset="0"/>
                        <a:ea typeface="+mn-ea"/>
                        <a:cs typeface="+mn-cs"/>
                      </a:endParaRPr>
                    </a:p>
                  </a:txBody>
                  <a:tcPr/>
                </a:tc>
              </a:tr>
              <a:tr h="1624813">
                <a:tc vMerge="1">
                  <a:txBody>
                    <a:bodyPr/>
                    <a:lstStyle/>
                    <a:p>
                      <a:pPr algn="l"/>
                      <a:endParaRPr lang="zh-TW" altLang="en-US" dirty="0">
                        <a:latin typeface="微軟正黑體" pitchFamily="34" charset="-120"/>
                        <a:ea typeface="微軟正黑體" pitchFamily="34" charset="-120"/>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洛黴欣乳膏</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2200" kern="1200" dirty="0" smtClean="0">
                          <a:solidFill>
                            <a:schemeClr val="tx1">
                              <a:lumMod val="75000"/>
                              <a:lumOff val="25000"/>
                            </a:schemeClr>
                          </a:solidFill>
                          <a:latin typeface="Calibri" pitchFamily="34" charset="0"/>
                          <a:ea typeface="+mn-ea"/>
                          <a:cs typeface="+mn-cs"/>
                        </a:rPr>
                        <a:t>20mg/g(2</a:t>
                      </a:r>
                      <a:r>
                        <a:rPr lang="zh-TW" altLang="en-US" sz="2200" kern="1200" dirty="0" smtClean="0">
                          <a:solidFill>
                            <a:schemeClr val="tx1">
                              <a:lumMod val="75000"/>
                              <a:lumOff val="25000"/>
                            </a:schemeClr>
                          </a:solidFill>
                          <a:latin typeface="Calibri" pitchFamily="34" charset="0"/>
                          <a:ea typeface="+mn-ea"/>
                          <a:cs typeface="+mn-cs"/>
                        </a:rPr>
                        <a:t>％</a:t>
                      </a:r>
                      <a:r>
                        <a:rPr lang="en-US" altLang="zh-TW" sz="2200" kern="1200" dirty="0" smtClean="0">
                          <a:solidFill>
                            <a:schemeClr val="tx1">
                              <a:lumMod val="75000"/>
                              <a:lumOff val="25000"/>
                            </a:schemeClr>
                          </a:solidFill>
                          <a:latin typeface="Calibri" pitchFamily="34" charset="0"/>
                          <a:ea typeface="+mn-ea"/>
                          <a:cs typeface="+mn-cs"/>
                        </a:rPr>
                        <a:t>)</a:t>
                      </a:r>
                    </a:p>
                    <a:p>
                      <a:pPr marL="0" algn="l" defTabSz="457200" rtl="0" eaLnBrk="1" latinLnBrk="0" hangingPunct="1"/>
                      <a:endParaRPr 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200" kern="1200" dirty="0" smtClean="0">
                          <a:solidFill>
                            <a:schemeClr val="tx1">
                              <a:lumMod val="75000"/>
                              <a:lumOff val="25000"/>
                            </a:schemeClr>
                          </a:solidFill>
                          <a:latin typeface="Calibri" pitchFamily="34" charset="0"/>
                          <a:ea typeface="+mn-ea"/>
                          <a:cs typeface="+mn-cs"/>
                        </a:rPr>
                        <a:t>陰道乳膏</a:t>
                      </a:r>
                    </a:p>
                    <a:p>
                      <a:pPr marL="0" algn="l" defTabSz="457200" rtl="0" eaLnBrk="1" latinLnBrk="0" hangingPunct="1"/>
                      <a:endParaRPr lang="zh-TW" altLang="en-US" sz="2200" kern="1200" dirty="0">
                        <a:solidFill>
                          <a:schemeClr val="tx1">
                            <a:lumMod val="75000"/>
                            <a:lumOff val="25000"/>
                          </a:schemeClr>
                        </a:solidFill>
                        <a:latin typeface="Calibri" pitchFamily="34" charset="0"/>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200" kern="1200" dirty="0" smtClean="0">
                          <a:solidFill>
                            <a:schemeClr val="tx1">
                              <a:lumMod val="75000"/>
                              <a:lumOff val="25000"/>
                            </a:schemeClr>
                          </a:solidFill>
                          <a:latin typeface="Calibri" pitchFamily="34" charset="0"/>
                          <a:ea typeface="+mn-ea"/>
                          <a:cs typeface="+mn-cs"/>
                        </a:rPr>
                        <a:t>處方藥</a:t>
                      </a:r>
                    </a:p>
                    <a:p>
                      <a:pPr marL="0" algn="l" defTabSz="457200" rtl="0" eaLnBrk="1" latinLnBrk="0" hangingPunct="1"/>
                      <a:endParaRPr lang="zh-TW" altLang="en-US" sz="2200" kern="1200" dirty="0">
                        <a:solidFill>
                          <a:schemeClr val="tx1">
                            <a:lumMod val="75000"/>
                            <a:lumOff val="25000"/>
                          </a:schemeClr>
                        </a:solidFill>
                        <a:latin typeface="Calibri" pitchFamily="34" charset="0"/>
                        <a:ea typeface="+mn-ea"/>
                        <a:cs typeface="+mn-cs"/>
                      </a:endParaRPr>
                    </a:p>
                  </a:txBody>
                  <a:tcPr/>
                </a:tc>
              </a:tr>
              <a:tr h="1920233">
                <a:tc>
                  <a:txBody>
                    <a:bodyPr/>
                    <a:lstStyle/>
                    <a:p>
                      <a:pPr marL="0" algn="l" defTabSz="457200" rtl="0" eaLnBrk="1" latinLnBrk="0" hangingPunct="1"/>
                      <a:r>
                        <a:rPr lang="en-US" altLang="zh-TW" sz="2200" kern="1200" dirty="0" err="1" smtClean="0">
                          <a:solidFill>
                            <a:schemeClr val="tx1">
                              <a:lumMod val="75000"/>
                              <a:lumOff val="25000"/>
                            </a:schemeClr>
                          </a:solidFill>
                          <a:latin typeface="Calibri" pitchFamily="34" charset="0"/>
                          <a:ea typeface="+mn-ea"/>
                          <a:cs typeface="+mn-cs"/>
                        </a:rPr>
                        <a:t>Isoconazole</a:t>
                      </a:r>
                      <a:endParaRPr lang="zh-TW" altLang="en-US" sz="2200" kern="1200" dirty="0">
                        <a:solidFill>
                          <a:schemeClr val="tx1">
                            <a:lumMod val="75000"/>
                            <a:lumOff val="25000"/>
                          </a:schemeClr>
                        </a:solidFill>
                        <a:latin typeface="Calibri" pitchFamily="34" charset="0"/>
                        <a:ea typeface="+mn-ea"/>
                        <a:cs typeface="+mn-cs"/>
                      </a:endParaRPr>
                    </a:p>
                  </a:txBody>
                  <a:tcPr/>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a:t>
                      </a:r>
                      <a:r>
                        <a:rPr lang="zh-TW" altLang="en-US" sz="2200" kern="1200" dirty="0" smtClean="0">
                          <a:solidFill>
                            <a:schemeClr val="tx1">
                              <a:lumMod val="75000"/>
                              <a:lumOff val="25000"/>
                            </a:schemeClr>
                          </a:solidFill>
                          <a:latin typeface="Calibri" pitchFamily="34" charset="0"/>
                          <a:ea typeface="+mn-ea"/>
                          <a:cs typeface="+mn-cs"/>
                        </a:rPr>
                        <a:t>瑞安</a:t>
                      </a:r>
                      <a:r>
                        <a:rPr lang="en-US" altLang="zh-TW" sz="2200" kern="1200" dirty="0" smtClean="0">
                          <a:solidFill>
                            <a:schemeClr val="tx1">
                              <a:lumMod val="75000"/>
                              <a:lumOff val="25000"/>
                            </a:schemeClr>
                          </a:solidFill>
                          <a:latin typeface="Calibri" pitchFamily="34" charset="0"/>
                          <a:ea typeface="+mn-ea"/>
                          <a:cs typeface="+mn-cs"/>
                        </a:rPr>
                        <a:t>" </a:t>
                      </a:r>
                      <a:r>
                        <a:rPr lang="zh-TW" altLang="en-US" sz="2200" kern="1200" dirty="0" smtClean="0">
                          <a:solidFill>
                            <a:schemeClr val="tx1">
                              <a:lumMod val="75000"/>
                              <a:lumOff val="25000"/>
                            </a:schemeClr>
                          </a:solidFill>
                          <a:latin typeface="Calibri" pitchFamily="34" charset="0"/>
                          <a:ea typeface="+mn-ea"/>
                          <a:cs typeface="+mn-cs"/>
                        </a:rPr>
                        <a:t>愛膚健陰道錠</a:t>
                      </a:r>
                      <a:endParaRPr lang="en-US" altLang="zh-TW" sz="2200" kern="1200" dirty="0" smtClean="0">
                        <a:solidFill>
                          <a:schemeClr val="tx1">
                            <a:lumMod val="75000"/>
                            <a:lumOff val="25000"/>
                          </a:schemeClr>
                        </a:solidFill>
                        <a:latin typeface="Calibri" pitchFamily="34" charset="0"/>
                        <a:ea typeface="+mn-ea"/>
                        <a:cs typeface="+mn-cs"/>
                      </a:endParaRPr>
                    </a:p>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ISOGEN</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sz="2200" kern="1200" dirty="0" smtClean="0">
                          <a:solidFill>
                            <a:schemeClr val="tx1">
                              <a:lumMod val="75000"/>
                              <a:lumOff val="25000"/>
                            </a:schemeClr>
                          </a:solidFill>
                          <a:latin typeface="Calibri" pitchFamily="34" charset="0"/>
                          <a:ea typeface="+mn-ea"/>
                          <a:cs typeface="+mn-cs"/>
                        </a:rPr>
                        <a:t>100mg</a:t>
                      </a:r>
                      <a:endParaRPr 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陰道錠</a:t>
                      </a:r>
                      <a:endParaRPr lang="zh-TW" altLang="en-US" sz="2200" kern="1200" dirty="0">
                        <a:solidFill>
                          <a:schemeClr val="tx1">
                            <a:lumMod val="75000"/>
                            <a:lumOff val="25000"/>
                          </a:schemeClr>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處方藥</a:t>
                      </a:r>
                      <a:endParaRPr lang="zh-TW" altLang="en-US" sz="2200" kern="1200" dirty="0">
                        <a:solidFill>
                          <a:schemeClr val="tx1">
                            <a:lumMod val="75000"/>
                            <a:lumOff val="25000"/>
                          </a:schemeClr>
                        </a:solidFill>
                        <a:latin typeface="Calibri" pitchFamily="34" charset="0"/>
                        <a:ea typeface="+mn-ea"/>
                        <a:cs typeface="+mn-cs"/>
                      </a:endParaRPr>
                    </a:p>
                  </a:txBody>
                  <a:tcPr/>
                </a:tc>
              </a:tr>
              <a:tr h="1125427">
                <a:tc rowSpan="2">
                  <a:txBody>
                    <a:bodyPr/>
                    <a:lstStyle/>
                    <a:p>
                      <a:pPr marL="0" algn="l" defTabSz="457200" rtl="0" eaLnBrk="1" latinLnBrk="0" hangingPunct="1"/>
                      <a:r>
                        <a:rPr lang="en-US" altLang="zh-TW" sz="2200" kern="1200" dirty="0" err="1" smtClean="0">
                          <a:solidFill>
                            <a:schemeClr val="tx1">
                              <a:lumMod val="75000"/>
                              <a:lumOff val="25000"/>
                            </a:schemeClr>
                          </a:solidFill>
                          <a:latin typeface="Calibri" pitchFamily="34" charset="0"/>
                          <a:ea typeface="+mn-ea"/>
                          <a:cs typeface="+mn-cs"/>
                        </a:rPr>
                        <a:t>Miconazole</a:t>
                      </a:r>
                      <a:r>
                        <a:rPr lang="en-US" altLang="zh-TW" sz="2200" kern="1200" dirty="0" smtClean="0">
                          <a:solidFill>
                            <a:schemeClr val="tx1">
                              <a:lumMod val="75000"/>
                              <a:lumOff val="25000"/>
                            </a:schemeClr>
                          </a:solidFill>
                          <a:latin typeface="Calibri" pitchFamily="34" charset="0"/>
                          <a:ea typeface="+mn-ea"/>
                          <a:cs typeface="+mn-cs"/>
                        </a:rPr>
                        <a:t> nitrate</a:t>
                      </a:r>
                      <a:endParaRPr lang="zh-TW" altLang="en-US" sz="2200" kern="1200" dirty="0">
                        <a:solidFill>
                          <a:schemeClr val="tx1">
                            <a:lumMod val="75000"/>
                            <a:lumOff val="25000"/>
                          </a:schemeClr>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無黴乳膏</a:t>
                      </a:r>
                      <a:endParaRPr lang="en-US" altLang="zh-TW" sz="2200" kern="1200" dirty="0" smtClean="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sz="2200" kern="1200" dirty="0" smtClean="0">
                          <a:solidFill>
                            <a:schemeClr val="tx1">
                              <a:lumMod val="75000"/>
                              <a:lumOff val="25000"/>
                            </a:schemeClr>
                          </a:solidFill>
                          <a:latin typeface="Calibri" pitchFamily="34" charset="0"/>
                          <a:ea typeface="+mn-ea"/>
                          <a:cs typeface="+mn-cs"/>
                        </a:rPr>
                        <a:t>20mg/g(2％)</a:t>
                      </a:r>
                      <a:endParaRPr 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200" kern="1200" dirty="0" smtClean="0">
                          <a:solidFill>
                            <a:schemeClr val="tx1">
                              <a:lumMod val="75000"/>
                              <a:lumOff val="25000"/>
                            </a:schemeClr>
                          </a:solidFill>
                          <a:latin typeface="Calibri" pitchFamily="34" charset="0"/>
                          <a:ea typeface="+mn-ea"/>
                          <a:cs typeface="+mn-cs"/>
                        </a:rPr>
                        <a:t>外用乳膏</a:t>
                      </a:r>
                    </a:p>
                    <a:p>
                      <a:pPr marL="0" algn="l" defTabSz="457200" rtl="0" eaLnBrk="1" latinLnBrk="0" hangingPunct="1"/>
                      <a:endParaRPr lang="zh-TW" altLang="en-US" sz="2200" kern="1200" dirty="0">
                        <a:solidFill>
                          <a:schemeClr val="tx1">
                            <a:lumMod val="75000"/>
                            <a:lumOff val="25000"/>
                          </a:schemeClr>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指示藥</a:t>
                      </a:r>
                      <a:endParaRPr lang="zh-TW" altLang="en-US" sz="2200" kern="1200" dirty="0">
                        <a:solidFill>
                          <a:schemeClr val="tx1">
                            <a:lumMod val="75000"/>
                            <a:lumOff val="25000"/>
                          </a:schemeClr>
                        </a:solidFill>
                        <a:latin typeface="Calibri" pitchFamily="34" charset="0"/>
                        <a:ea typeface="+mn-ea"/>
                        <a:cs typeface="+mn-cs"/>
                      </a:endParaRPr>
                    </a:p>
                  </a:txBody>
                  <a:tcPr/>
                </a:tc>
              </a:tr>
              <a:tr h="968314">
                <a:tc vMerge="1">
                  <a:txBody>
                    <a:bodyPr/>
                    <a:lstStyle/>
                    <a:p>
                      <a:pPr algn="l"/>
                      <a:endParaRPr lang="zh-TW" altLang="en-US" dirty="0">
                        <a:latin typeface="微軟正黑體" pitchFamily="34" charset="-120"/>
                        <a:ea typeface="微軟正黑體" pitchFamily="34" charset="-120"/>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無黴陰道錠 </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sz="2200" kern="1200" dirty="0" smtClean="0">
                          <a:solidFill>
                            <a:schemeClr val="tx1">
                              <a:lumMod val="75000"/>
                              <a:lumOff val="25000"/>
                            </a:schemeClr>
                          </a:solidFill>
                          <a:latin typeface="Calibri" pitchFamily="34" charset="0"/>
                          <a:ea typeface="+mn-ea"/>
                          <a:cs typeface="+mn-cs"/>
                        </a:rPr>
                        <a:t>100mg</a:t>
                      </a:r>
                      <a:endParaRPr 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陰道錠</a:t>
                      </a:r>
                      <a:endParaRPr lang="zh-TW" altLang="en-US" sz="2200" kern="1200" dirty="0">
                        <a:solidFill>
                          <a:schemeClr val="tx1">
                            <a:lumMod val="75000"/>
                            <a:lumOff val="25000"/>
                          </a:schemeClr>
                        </a:solidFill>
                        <a:latin typeface="Calibri" pitchFamily="34" charset="0"/>
                        <a:ea typeface="+mn-ea"/>
                        <a:cs typeface="+mn-cs"/>
                      </a:endParaRPr>
                    </a:p>
                  </a:txBody>
                  <a:tcPr/>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處方藥</a:t>
                      </a:r>
                      <a:endParaRPr lang="zh-TW" altLang="en-US" sz="2200" kern="1200" dirty="0">
                        <a:solidFill>
                          <a:schemeClr val="tx1">
                            <a:lumMod val="75000"/>
                            <a:lumOff val="25000"/>
                          </a:schemeClr>
                        </a:solidFill>
                        <a:latin typeface="Calibri" pitchFamily="34" charset="0"/>
                        <a:ea typeface="+mn-ea"/>
                        <a:cs typeface="+mn-cs"/>
                      </a:endParaRPr>
                    </a:p>
                  </a:txBody>
                  <a:tcPr/>
                </a:tc>
              </a:tr>
            </a:tbl>
          </a:graphicData>
        </a:graphic>
      </p:graphicFrame>
      <p:pic>
        <p:nvPicPr>
          <p:cNvPr id="52269" name="Picture 6" descr="http://www.oneyao.net/uploadfile/article/uploadfile/201101/2011012712090855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725" y="908050"/>
            <a:ext cx="23987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0" name="Picture 10" descr="http://www.drugcore.com/fujian/20120214/20120214085711317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1906588"/>
            <a:ext cx="2857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1" name="Picture 12" descr="http://www.purzer.com.tw/comm/upimage/p_081110_05715.jpg"/>
          <p:cNvPicPr>
            <a:picLocks noChangeAspect="1" noChangeArrowheads="1"/>
          </p:cNvPicPr>
          <p:nvPr/>
        </p:nvPicPr>
        <p:blipFill>
          <a:blip r:embed="rId4" cstate="email">
            <a:extLst>
              <a:ext uri="{28A0092B-C50C-407E-A947-70E740481C1C}">
                <a14:useLocalDpi xmlns:a14="http://schemas.microsoft.com/office/drawing/2010/main" val="0"/>
              </a:ext>
            </a:extLst>
          </a:blip>
          <a:srcRect t="18144" b="34985"/>
          <a:stretch>
            <a:fillRect/>
          </a:stretch>
        </p:blipFill>
        <p:spPr bwMode="auto">
          <a:xfrm>
            <a:off x="107950" y="3357563"/>
            <a:ext cx="24431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2" name="Picture 14" descr="http://www.medfirst.com.tw/images/201108/1313744352135680958.jpg"/>
          <p:cNvPicPr>
            <a:picLocks noChangeAspect="1" noChangeArrowheads="1"/>
          </p:cNvPicPr>
          <p:nvPr/>
        </p:nvPicPr>
        <p:blipFill>
          <a:blip r:embed="rId5" cstate="email">
            <a:extLst>
              <a:ext uri="{28A0092B-C50C-407E-A947-70E740481C1C}">
                <a14:useLocalDpi xmlns:a14="http://schemas.microsoft.com/office/drawing/2010/main" val="0"/>
              </a:ext>
            </a:extLst>
          </a:blip>
          <a:srcRect l="7774" t="28081" r="9338" b="20613"/>
          <a:stretch>
            <a:fillRect/>
          </a:stretch>
        </p:blipFill>
        <p:spPr bwMode="auto">
          <a:xfrm>
            <a:off x="107950" y="5300663"/>
            <a:ext cx="24479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52274" name="投影片編號版面配置區 2"/>
          <p:cNvSpPr>
            <a:spLocks noGrp="1"/>
          </p:cNvSpPr>
          <p:nvPr>
            <p:ph type="sldNum" sz="quarter" idx="12"/>
          </p:nvPr>
        </p:nvSpPr>
        <p:spPr bwMode="auto">
          <a:xfrm>
            <a:off x="8626475" y="44450"/>
            <a:ext cx="5540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A635CE19-06AB-3341-A52B-93804436885C}" type="slidenum">
              <a:rPr lang="zh-TW" altLang="en-US" sz="1400">
                <a:solidFill>
                  <a:schemeClr val="bg1"/>
                </a:solidFill>
              </a:rPr>
              <a:pPr/>
              <a:t>30</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p:cNvSpPr>
            <a:spLocks noGrp="1"/>
          </p:cNvSpPr>
          <p:nvPr>
            <p:ph type="title"/>
          </p:nvPr>
        </p:nvSpPr>
        <p:spPr>
          <a:xfrm>
            <a:off x="1944688" y="623888"/>
            <a:ext cx="6683375" cy="1281112"/>
          </a:xfrm>
        </p:spPr>
        <p:txBody>
          <a:bodyPr/>
          <a:lstStyle/>
          <a:p>
            <a:endParaRPr kumimoji="0" lang="zh-TW" altLang="en-US">
              <a:latin typeface="Kaiti TC Bold" charset="0"/>
              <a:cs typeface="Kaiti TC Bold" charset="0"/>
            </a:endParaRPr>
          </a:p>
        </p:txBody>
      </p:sp>
      <p:graphicFrame>
        <p:nvGraphicFramePr>
          <p:cNvPr id="4" name="表格 3"/>
          <p:cNvGraphicFramePr>
            <a:graphicFrameLocks noGrp="1"/>
          </p:cNvGraphicFramePr>
          <p:nvPr/>
        </p:nvGraphicFramePr>
        <p:xfrm>
          <a:off x="0" y="260350"/>
          <a:ext cx="9144000" cy="4327525"/>
        </p:xfrm>
        <a:graphic>
          <a:graphicData uri="http://schemas.openxmlformats.org/drawingml/2006/table">
            <a:tbl>
              <a:tblPr firstRow="1" bandRow="1">
                <a:tableStyleId>{21E4AEA4-8DFA-4A89-87EB-49C32662AFE0}</a:tableStyleId>
              </a:tblPr>
              <a:tblGrid>
                <a:gridCol w="2634712"/>
                <a:gridCol w="2634712"/>
                <a:gridCol w="1627322"/>
                <a:gridCol w="1239864"/>
                <a:gridCol w="1007390"/>
              </a:tblGrid>
              <a:tr h="511974">
                <a:tc>
                  <a:txBody>
                    <a:bodyPr/>
                    <a:lstStyle/>
                    <a:p>
                      <a:pPr marL="0" algn="l" defTabSz="457200" rtl="0" eaLnBrk="1" latinLnBrk="0" hangingPunct="1"/>
                      <a:r>
                        <a:rPr lang="zh-TW" altLang="en-US" sz="2200" kern="1200" dirty="0" smtClean="0">
                          <a:solidFill>
                            <a:srgbClr val="FFFFFF"/>
                          </a:solidFill>
                          <a:latin typeface="Calibri" pitchFamily="34" charset="0"/>
                          <a:ea typeface="+mn-ea"/>
                          <a:cs typeface="+mn-cs"/>
                        </a:rPr>
                        <a:t>學名</a:t>
                      </a:r>
                      <a:endParaRPr lang="zh-TW" altLang="en-US" sz="2200" kern="1200" dirty="0">
                        <a:solidFill>
                          <a:srgbClr val="FFFFFF"/>
                        </a:solidFill>
                        <a:latin typeface="Calibri" pitchFamily="34" charset="0"/>
                        <a:ea typeface="+mn-ea"/>
                        <a:cs typeface="+mn-cs"/>
                      </a:endParaRPr>
                    </a:p>
                  </a:txBody>
                  <a:tcPr marT="45722" marB="45722"/>
                </a:tc>
                <a:tc>
                  <a:txBody>
                    <a:bodyPr/>
                    <a:lstStyle/>
                    <a:p>
                      <a:pPr marL="0" algn="l" defTabSz="457200" rtl="0" eaLnBrk="1" latinLnBrk="0" hangingPunct="1"/>
                      <a:r>
                        <a:rPr lang="zh-TW" altLang="en-US" sz="2200" kern="1200" dirty="0" smtClean="0">
                          <a:solidFill>
                            <a:srgbClr val="FFFFFF"/>
                          </a:solidFill>
                          <a:latin typeface="Calibri" pitchFamily="34" charset="0"/>
                          <a:ea typeface="+mn-ea"/>
                          <a:cs typeface="+mn-cs"/>
                        </a:rPr>
                        <a:t>商品名</a:t>
                      </a:r>
                      <a:endParaRPr lang="zh-TW" altLang="en-US" sz="2200" kern="1200" dirty="0">
                        <a:solidFill>
                          <a:srgbClr val="FFFFFF"/>
                        </a:solidFill>
                        <a:latin typeface="Calibri" pitchFamily="34" charset="0"/>
                        <a:ea typeface="+mn-ea"/>
                        <a:cs typeface="+mn-cs"/>
                      </a:endParaRPr>
                    </a:p>
                  </a:txBody>
                  <a:tcPr marT="45722" marB="45722"/>
                </a:tc>
                <a:tc>
                  <a:txBody>
                    <a:bodyPr/>
                    <a:lstStyle/>
                    <a:p>
                      <a:pPr marL="0" algn="l" defTabSz="457200" rtl="0" eaLnBrk="1" latinLnBrk="0" hangingPunct="1"/>
                      <a:r>
                        <a:rPr lang="zh-TW" altLang="en-US" sz="2200" kern="1200" dirty="0" smtClean="0">
                          <a:solidFill>
                            <a:srgbClr val="FFFFFF"/>
                          </a:solidFill>
                          <a:latin typeface="Calibri" pitchFamily="34" charset="0"/>
                          <a:ea typeface="+mn-ea"/>
                          <a:cs typeface="+mn-cs"/>
                        </a:rPr>
                        <a:t>含量</a:t>
                      </a:r>
                      <a:endParaRPr lang="zh-TW" altLang="en-US" sz="2200" kern="1200" dirty="0">
                        <a:solidFill>
                          <a:srgbClr val="FFFFFF"/>
                        </a:solidFill>
                        <a:latin typeface="Calibri" pitchFamily="34" charset="0"/>
                        <a:ea typeface="+mn-ea"/>
                        <a:cs typeface="+mn-cs"/>
                      </a:endParaRPr>
                    </a:p>
                  </a:txBody>
                  <a:tcPr marT="45722" marB="45722"/>
                </a:tc>
                <a:tc>
                  <a:txBody>
                    <a:bodyPr/>
                    <a:lstStyle/>
                    <a:p>
                      <a:pPr marL="0" algn="l" defTabSz="457200" rtl="0" eaLnBrk="1" latinLnBrk="0" hangingPunct="1"/>
                      <a:r>
                        <a:rPr lang="zh-TW" altLang="en-US" sz="2200" kern="1200" dirty="0" smtClean="0">
                          <a:solidFill>
                            <a:srgbClr val="FFFFFF"/>
                          </a:solidFill>
                          <a:latin typeface="Calibri" pitchFamily="34" charset="0"/>
                          <a:ea typeface="+mn-ea"/>
                          <a:cs typeface="+mn-cs"/>
                        </a:rPr>
                        <a:t>劑型</a:t>
                      </a:r>
                      <a:endParaRPr lang="zh-TW" altLang="en-US" sz="2200" kern="1200" dirty="0">
                        <a:solidFill>
                          <a:srgbClr val="FFFFFF"/>
                        </a:solidFill>
                        <a:latin typeface="Calibri" pitchFamily="34" charset="0"/>
                        <a:ea typeface="+mn-ea"/>
                        <a:cs typeface="+mn-cs"/>
                      </a:endParaRPr>
                    </a:p>
                  </a:txBody>
                  <a:tcPr marT="45722" marB="45722"/>
                </a:tc>
                <a:tc>
                  <a:txBody>
                    <a:bodyPr/>
                    <a:lstStyle/>
                    <a:p>
                      <a:pPr marL="0" algn="l" defTabSz="457200" rtl="0" eaLnBrk="1" latinLnBrk="0" hangingPunct="1"/>
                      <a:r>
                        <a:rPr lang="zh-TW" altLang="en-US" sz="2200" kern="1200" dirty="0" smtClean="0">
                          <a:solidFill>
                            <a:srgbClr val="FFFFFF"/>
                          </a:solidFill>
                          <a:latin typeface="Calibri" pitchFamily="34" charset="0"/>
                          <a:ea typeface="+mn-ea"/>
                          <a:cs typeface="+mn-cs"/>
                        </a:rPr>
                        <a:t>類別</a:t>
                      </a:r>
                      <a:endParaRPr lang="zh-TW" altLang="en-US" sz="2200" kern="1200" dirty="0">
                        <a:solidFill>
                          <a:srgbClr val="FFFFFF"/>
                        </a:solidFill>
                        <a:latin typeface="Calibri" pitchFamily="34" charset="0"/>
                        <a:ea typeface="+mn-ea"/>
                        <a:cs typeface="+mn-cs"/>
                      </a:endParaRPr>
                    </a:p>
                  </a:txBody>
                  <a:tcPr marT="45722" marB="45722"/>
                </a:tc>
              </a:tr>
              <a:tr h="1987073">
                <a:tc>
                  <a:txBody>
                    <a:bodyPr/>
                    <a:lstStyle/>
                    <a:p>
                      <a:pPr marL="0" algn="l" defTabSz="457200" rtl="0" eaLnBrk="1" latinLnBrk="0" hangingPunct="1"/>
                      <a:r>
                        <a:rPr lang="en-US" altLang="zh-TW" sz="2200" kern="1200" dirty="0" err="1" smtClean="0">
                          <a:solidFill>
                            <a:schemeClr val="tx1">
                              <a:lumMod val="75000"/>
                              <a:lumOff val="25000"/>
                            </a:schemeClr>
                          </a:solidFill>
                          <a:latin typeface="Calibri" pitchFamily="34" charset="0"/>
                          <a:ea typeface="+mn-ea"/>
                          <a:cs typeface="+mn-cs"/>
                        </a:rPr>
                        <a:t>Sertaconazole</a:t>
                      </a:r>
                      <a:endParaRPr lang="zh-TW" altLang="en-US" sz="2200" kern="1200" dirty="0">
                        <a:solidFill>
                          <a:schemeClr val="tx1">
                            <a:lumMod val="75000"/>
                            <a:lumOff val="25000"/>
                          </a:schemeClr>
                        </a:solidFill>
                        <a:latin typeface="Calibri" pitchFamily="34" charset="0"/>
                        <a:ea typeface="+mn-ea"/>
                        <a:cs typeface="+mn-cs"/>
                      </a:endParaRPr>
                    </a:p>
                  </a:txBody>
                  <a:tcPr marT="45722" marB="45722"/>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達來陰道錠</a:t>
                      </a:r>
                      <a:endParaRPr lang="en-US" altLang="zh-TW" sz="2200" kern="1200" dirty="0" smtClean="0">
                        <a:solidFill>
                          <a:schemeClr val="tx1">
                            <a:lumMod val="75000"/>
                            <a:lumOff val="25000"/>
                          </a:schemeClr>
                        </a:solidFill>
                        <a:latin typeface="Calibri" pitchFamily="34" charset="0"/>
                        <a:ea typeface="+mn-ea"/>
                        <a:cs typeface="+mn-cs"/>
                      </a:endParaRPr>
                    </a:p>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ZALAIN</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500mg</a:t>
                      </a:r>
                      <a:endParaRPr 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陰道錠</a:t>
                      </a:r>
                      <a:endParaRPr lang="zh-TW" altLang="en-US" sz="2200" kern="1200" dirty="0">
                        <a:solidFill>
                          <a:schemeClr val="tx1">
                            <a:lumMod val="75000"/>
                            <a:lumOff val="25000"/>
                          </a:schemeClr>
                        </a:solidFill>
                        <a:latin typeface="Calibri" pitchFamily="34" charset="0"/>
                        <a:ea typeface="+mn-ea"/>
                        <a:cs typeface="+mn-cs"/>
                      </a:endParaRPr>
                    </a:p>
                  </a:txBody>
                  <a:tcPr marT="45722" marB="45722"/>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處方藥</a:t>
                      </a:r>
                      <a:endParaRPr lang="zh-TW" altLang="en-US" sz="2200" kern="1200" dirty="0">
                        <a:solidFill>
                          <a:schemeClr val="tx1">
                            <a:lumMod val="75000"/>
                            <a:lumOff val="25000"/>
                          </a:schemeClr>
                        </a:solidFill>
                        <a:latin typeface="Calibri" pitchFamily="34" charset="0"/>
                        <a:ea typeface="+mn-ea"/>
                        <a:cs typeface="+mn-cs"/>
                      </a:endParaRPr>
                    </a:p>
                  </a:txBody>
                  <a:tcPr marT="45722" marB="45722"/>
                </a:tc>
              </a:tr>
              <a:tr h="914239">
                <a:tc>
                  <a:txBody>
                    <a:bodyPr/>
                    <a:lstStyle/>
                    <a:p>
                      <a:pPr marL="0" algn="l" defTabSz="457200" rtl="0" eaLnBrk="1" latinLnBrk="0" hangingPunct="1"/>
                      <a:r>
                        <a:rPr lang="en-US" altLang="zh-TW" sz="2200" kern="1200" dirty="0" err="1" smtClean="0">
                          <a:solidFill>
                            <a:schemeClr val="tx1">
                              <a:lumMod val="75000"/>
                              <a:lumOff val="25000"/>
                            </a:schemeClr>
                          </a:solidFill>
                          <a:latin typeface="Calibri" pitchFamily="34" charset="0"/>
                          <a:ea typeface="+mn-ea"/>
                          <a:cs typeface="+mn-cs"/>
                        </a:rPr>
                        <a:t>Terconazole</a:t>
                      </a:r>
                      <a:endParaRPr lang="zh-TW" altLang="en-US" sz="2200" kern="1200" dirty="0">
                        <a:solidFill>
                          <a:schemeClr val="tx1">
                            <a:lumMod val="75000"/>
                            <a:lumOff val="25000"/>
                          </a:schemeClr>
                        </a:solidFill>
                        <a:latin typeface="Calibri" pitchFamily="34" charset="0"/>
                        <a:ea typeface="+mn-ea"/>
                        <a:cs typeface="+mn-cs"/>
                      </a:endParaRPr>
                    </a:p>
                  </a:txBody>
                  <a:tcPr marT="45722" marB="45722"/>
                </a:tc>
                <a:tc>
                  <a:txBody>
                    <a:bodyPr/>
                    <a:lstStyle/>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a:t>
                      </a:r>
                      <a:r>
                        <a:rPr lang="zh-TW" altLang="en-US" sz="2200" kern="1200" dirty="0" smtClean="0">
                          <a:solidFill>
                            <a:schemeClr val="tx1">
                              <a:lumMod val="75000"/>
                              <a:lumOff val="25000"/>
                            </a:schemeClr>
                          </a:solidFill>
                          <a:latin typeface="Calibri" pitchFamily="34" charset="0"/>
                          <a:ea typeface="+mn-ea"/>
                          <a:cs typeface="+mn-cs"/>
                        </a:rPr>
                        <a:t>信隆</a:t>
                      </a:r>
                      <a:r>
                        <a:rPr lang="en-US" altLang="zh-TW" sz="2200" kern="1200" dirty="0" smtClean="0">
                          <a:solidFill>
                            <a:schemeClr val="tx1">
                              <a:lumMod val="75000"/>
                              <a:lumOff val="25000"/>
                            </a:schemeClr>
                          </a:solidFill>
                          <a:latin typeface="Calibri" pitchFamily="34" charset="0"/>
                          <a:ea typeface="+mn-ea"/>
                          <a:cs typeface="+mn-cs"/>
                        </a:rPr>
                        <a:t>" </a:t>
                      </a:r>
                      <a:r>
                        <a:rPr lang="zh-TW" altLang="en-US" sz="2200" kern="1200" dirty="0" smtClean="0">
                          <a:solidFill>
                            <a:schemeClr val="tx1">
                              <a:lumMod val="75000"/>
                              <a:lumOff val="25000"/>
                            </a:schemeClr>
                          </a:solidFill>
                          <a:latin typeface="Calibri" pitchFamily="34" charset="0"/>
                          <a:ea typeface="+mn-ea"/>
                          <a:cs typeface="+mn-cs"/>
                        </a:rPr>
                        <a:t>德克娜</a:t>
                      </a:r>
                      <a:endParaRPr lang="en-US" altLang="zh-TW" sz="2200" kern="1200" dirty="0" smtClean="0">
                        <a:solidFill>
                          <a:schemeClr val="tx1">
                            <a:lumMod val="75000"/>
                            <a:lumOff val="25000"/>
                          </a:schemeClr>
                        </a:solidFill>
                        <a:latin typeface="Calibri" pitchFamily="34" charset="0"/>
                        <a:ea typeface="+mn-ea"/>
                        <a:cs typeface="+mn-cs"/>
                      </a:endParaRPr>
                    </a:p>
                    <a:p>
                      <a:pPr marL="0" algn="l" defTabSz="457200" rtl="0" eaLnBrk="1" latinLnBrk="0" hangingPunct="1"/>
                      <a:r>
                        <a:rPr lang="en-US" altLang="zh-TW" sz="2200" kern="1200" dirty="0" smtClean="0">
                          <a:solidFill>
                            <a:schemeClr val="tx1">
                              <a:lumMod val="75000"/>
                              <a:lumOff val="25000"/>
                            </a:schemeClr>
                          </a:solidFill>
                          <a:latin typeface="Calibri" pitchFamily="34" charset="0"/>
                          <a:ea typeface="+mn-ea"/>
                          <a:cs typeface="+mn-cs"/>
                        </a:rPr>
                        <a:t>TERCONER</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sz="2200" kern="1200" dirty="0" smtClean="0">
                          <a:solidFill>
                            <a:schemeClr val="tx1">
                              <a:lumMod val="75000"/>
                              <a:lumOff val="25000"/>
                            </a:schemeClr>
                          </a:solidFill>
                          <a:latin typeface="Calibri" pitchFamily="34" charset="0"/>
                          <a:ea typeface="+mn-ea"/>
                          <a:cs typeface="+mn-cs"/>
                        </a:rPr>
                        <a:t>8mg/g(0.8％)</a:t>
                      </a:r>
                      <a:endParaRPr 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陰道乳膏</a:t>
                      </a:r>
                      <a:endParaRPr lang="zh-TW" altLang="en-US" sz="2200" kern="1200" dirty="0">
                        <a:solidFill>
                          <a:schemeClr val="tx1">
                            <a:lumMod val="75000"/>
                            <a:lumOff val="25000"/>
                          </a:schemeClr>
                        </a:solidFill>
                        <a:latin typeface="Calibri" pitchFamily="34" charset="0"/>
                        <a:ea typeface="+mn-ea"/>
                        <a:cs typeface="+mn-cs"/>
                      </a:endParaRPr>
                    </a:p>
                  </a:txBody>
                  <a:tcPr marT="45722" marB="45722"/>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處方藥</a:t>
                      </a:r>
                      <a:endParaRPr lang="zh-TW" altLang="en-US" sz="2200" kern="1200" dirty="0">
                        <a:solidFill>
                          <a:schemeClr val="tx1">
                            <a:lumMod val="75000"/>
                            <a:lumOff val="25000"/>
                          </a:schemeClr>
                        </a:solidFill>
                        <a:latin typeface="Calibri" pitchFamily="34" charset="0"/>
                        <a:ea typeface="+mn-ea"/>
                        <a:cs typeface="+mn-cs"/>
                      </a:endParaRPr>
                    </a:p>
                  </a:txBody>
                  <a:tcPr marT="45722" marB="45722"/>
                </a:tc>
              </a:tr>
              <a:tr h="914239">
                <a:tc>
                  <a:txBody>
                    <a:bodyPr/>
                    <a:lstStyle/>
                    <a:p>
                      <a:pPr marL="0" algn="l" defTabSz="457200" rtl="0" eaLnBrk="1" latinLnBrk="0" hangingPunct="1"/>
                      <a:r>
                        <a:rPr lang="en-US" altLang="zh-TW" sz="2200" kern="1200" dirty="0" err="1" smtClean="0">
                          <a:solidFill>
                            <a:schemeClr val="tx1">
                              <a:lumMod val="75000"/>
                              <a:lumOff val="25000"/>
                            </a:schemeClr>
                          </a:solidFill>
                          <a:latin typeface="Calibri" pitchFamily="34" charset="0"/>
                          <a:ea typeface="+mn-ea"/>
                          <a:cs typeface="+mn-cs"/>
                        </a:rPr>
                        <a:t>Nystain</a:t>
                      </a:r>
                      <a:endParaRPr lang="zh-TW" altLang="en-US" sz="2200" kern="1200" dirty="0">
                        <a:solidFill>
                          <a:schemeClr val="tx1">
                            <a:lumMod val="75000"/>
                            <a:lumOff val="25000"/>
                          </a:schemeClr>
                        </a:solidFill>
                        <a:latin typeface="Calibri" pitchFamily="34" charset="0"/>
                        <a:ea typeface="+mn-ea"/>
                        <a:cs typeface="+mn-cs"/>
                      </a:endParaRPr>
                    </a:p>
                  </a:txBody>
                  <a:tcPr marT="45722" marB="45722"/>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寧司泰定陰道錠</a:t>
                      </a:r>
                      <a:endParaRPr lang="zh-TW" alt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en-US" sz="2200" kern="1200" dirty="0" smtClean="0">
                          <a:solidFill>
                            <a:schemeClr val="tx1">
                              <a:lumMod val="75000"/>
                              <a:lumOff val="25000"/>
                            </a:schemeClr>
                          </a:solidFill>
                          <a:latin typeface="Calibri" pitchFamily="34" charset="0"/>
                          <a:ea typeface="+mn-ea"/>
                          <a:cs typeface="+mn-cs"/>
                        </a:rPr>
                        <a:t>0.1MU</a:t>
                      </a:r>
                      <a:endParaRPr lang="en-US" sz="2200" kern="1200" dirty="0">
                        <a:solidFill>
                          <a:schemeClr val="tx1">
                            <a:lumMod val="75000"/>
                            <a:lumOff val="25000"/>
                          </a:schemeClr>
                        </a:solidFill>
                        <a:latin typeface="Calibri" pitchFamily="34" charset="0"/>
                        <a:ea typeface="+mn-ea"/>
                        <a:cs typeface="+mn-cs"/>
                      </a:endParaRPr>
                    </a:p>
                  </a:txBody>
                  <a:tcPr marL="0" marR="0" marT="0" marB="0"/>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陰道錠</a:t>
                      </a:r>
                      <a:endParaRPr lang="zh-TW" altLang="en-US" sz="2200" kern="1200" dirty="0">
                        <a:solidFill>
                          <a:schemeClr val="tx1">
                            <a:lumMod val="75000"/>
                            <a:lumOff val="25000"/>
                          </a:schemeClr>
                        </a:solidFill>
                        <a:latin typeface="Calibri" pitchFamily="34" charset="0"/>
                        <a:ea typeface="+mn-ea"/>
                        <a:cs typeface="+mn-cs"/>
                      </a:endParaRPr>
                    </a:p>
                  </a:txBody>
                  <a:tcPr marT="45722" marB="45722"/>
                </a:tc>
                <a:tc>
                  <a:txBody>
                    <a:bodyPr/>
                    <a:lstStyle/>
                    <a:p>
                      <a:pPr marL="0" algn="l" defTabSz="457200" rtl="0" eaLnBrk="1" latinLnBrk="0" hangingPunct="1"/>
                      <a:r>
                        <a:rPr lang="zh-TW" altLang="en-US" sz="2200" kern="1200" dirty="0" smtClean="0">
                          <a:solidFill>
                            <a:schemeClr val="tx1">
                              <a:lumMod val="75000"/>
                              <a:lumOff val="25000"/>
                            </a:schemeClr>
                          </a:solidFill>
                          <a:latin typeface="Calibri" pitchFamily="34" charset="0"/>
                          <a:ea typeface="+mn-ea"/>
                          <a:cs typeface="+mn-cs"/>
                        </a:rPr>
                        <a:t>處方藥</a:t>
                      </a:r>
                      <a:endParaRPr lang="zh-TW" altLang="en-US" sz="2200" kern="1200" dirty="0">
                        <a:solidFill>
                          <a:schemeClr val="tx1">
                            <a:lumMod val="75000"/>
                            <a:lumOff val="25000"/>
                          </a:schemeClr>
                        </a:solidFill>
                        <a:latin typeface="Calibri" pitchFamily="34" charset="0"/>
                        <a:ea typeface="+mn-ea"/>
                        <a:cs typeface="+mn-cs"/>
                      </a:endParaRPr>
                    </a:p>
                  </a:txBody>
                  <a:tcPr marT="45722" marB="45722"/>
                </a:tc>
              </a:tr>
            </a:tbl>
          </a:graphicData>
        </a:graphic>
      </p:graphicFrame>
      <p:pic>
        <p:nvPicPr>
          <p:cNvPr id="53282" name="Picture 16" descr="http://www.excelsiorgroup.com.tw/upload/product/big_img/ZalainVT.jpg"/>
          <p:cNvPicPr>
            <a:picLocks noChangeAspect="1" noChangeArrowheads="1"/>
          </p:cNvPicPr>
          <p:nvPr/>
        </p:nvPicPr>
        <p:blipFill>
          <a:blip r:embed="rId2" cstate="email">
            <a:extLst>
              <a:ext uri="{28A0092B-C50C-407E-A947-70E740481C1C}">
                <a14:useLocalDpi xmlns:a14="http://schemas.microsoft.com/office/drawing/2010/main" val="0"/>
              </a:ext>
            </a:extLst>
          </a:blip>
          <a:srcRect l="5670" t="19139" r="5501" b="9090"/>
          <a:stretch>
            <a:fillRect/>
          </a:stretch>
        </p:blipFill>
        <p:spPr bwMode="auto">
          <a:xfrm>
            <a:off x="179388" y="1341438"/>
            <a:ext cx="203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532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96D99BB8-4FC6-1F46-87E4-194AEE0EFD9F}" type="slidenum">
              <a:rPr lang="zh-TW" altLang="en-US" sz="1400">
                <a:solidFill>
                  <a:schemeClr val="bg1"/>
                </a:solidFill>
              </a:rPr>
              <a:pPr/>
              <a:t>31</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p:cNvSpPr>
            <a:spLocks noGrp="1"/>
          </p:cNvSpPr>
          <p:nvPr>
            <p:ph type="title"/>
          </p:nvPr>
        </p:nvSpPr>
        <p:spPr>
          <a:xfrm>
            <a:off x="323850" y="492125"/>
            <a:ext cx="8315325" cy="1281113"/>
          </a:xfrm>
        </p:spPr>
        <p:txBody>
          <a:bodyPr/>
          <a:lstStyle/>
          <a:p>
            <a:r>
              <a:rPr kumimoji="0" lang="en-US" altLang="zh-TW" b="1">
                <a:latin typeface="Arial" charset="0"/>
                <a:cs typeface="Arial" charset="0"/>
              </a:rPr>
              <a:t>OTC</a:t>
            </a:r>
            <a:r>
              <a:rPr kumimoji="0" lang="zh-TW" altLang="en-US" b="1">
                <a:latin typeface="Arial" charset="0"/>
                <a:cs typeface="Arial" charset="0"/>
              </a:rPr>
              <a:t> </a:t>
            </a:r>
            <a:r>
              <a:rPr kumimoji="0" lang="en-US" altLang="zh-TW" b="1">
                <a:latin typeface="Arial" charset="0"/>
                <a:cs typeface="Arial" charset="0"/>
              </a:rPr>
              <a:t>for Vaginal Itching &amp; Irritation </a:t>
            </a:r>
            <a:endParaRPr kumimoji="0" lang="zh-TW" altLang="en-US" b="1">
              <a:latin typeface="Arial" charset="0"/>
              <a:cs typeface="Arial" charset="0"/>
            </a:endParaRPr>
          </a:p>
        </p:txBody>
      </p:sp>
      <p:sp>
        <p:nvSpPr>
          <p:cNvPr id="54274" name="內容版面配置區 2"/>
          <p:cNvSpPr>
            <a:spLocks noGrp="1"/>
          </p:cNvSpPr>
          <p:nvPr>
            <p:ph idx="1"/>
          </p:nvPr>
        </p:nvSpPr>
        <p:spPr>
          <a:xfrm>
            <a:off x="395288" y="1349375"/>
            <a:ext cx="8569325" cy="5133975"/>
          </a:xfrm>
          <a:solidFill>
            <a:srgbClr val="FFFFFF"/>
          </a:solidFill>
        </p:spPr>
        <p:txBody>
          <a:bodyPr/>
          <a:lstStyle/>
          <a:p>
            <a:pPr marL="352425" indent="-352425"/>
            <a:r>
              <a:rPr kumimoji="0" lang="zh-TW" altLang="en-US" sz="2400">
                <a:latin typeface="Calibri" charset="0"/>
                <a:ea typeface="新細明體" charset="0"/>
              </a:rPr>
              <a:t>陰道刺激、搔癢、不適、性交疼痛、有分泌物等輕微症狀可能並無特定原因造成，發生率也不清楚，但愈早有性行為者，愈可能產生搔癢與分泌物的問題</a:t>
            </a:r>
            <a:endParaRPr kumimoji="0" lang="en-US" altLang="zh-TW" sz="2400">
              <a:latin typeface="Calibri" charset="0"/>
              <a:ea typeface="新細明體" charset="0"/>
            </a:endParaRPr>
          </a:p>
          <a:p>
            <a:pPr marL="352425" indent="-352425"/>
            <a:r>
              <a:rPr kumimoji="0" lang="zh-TW" altLang="en-US" sz="2400">
                <a:latin typeface="Calibri" charset="0"/>
                <a:ea typeface="新細明體" charset="0"/>
              </a:rPr>
              <a:t>衛生問題、對女性私密處衛生用品中的成分過敏或對塵螨過敏都有可能導致上述症狀</a:t>
            </a:r>
            <a:endParaRPr kumimoji="0" lang="en-US" altLang="zh-TW" sz="2400">
              <a:latin typeface="Calibri" charset="0"/>
              <a:ea typeface="新細明體" charset="0"/>
            </a:endParaRPr>
          </a:p>
          <a:p>
            <a:pPr marL="352425" indent="-352425"/>
            <a:r>
              <a:rPr kumimoji="0" lang="zh-TW" altLang="en-US" sz="2400">
                <a:latin typeface="Calibri" charset="0"/>
                <a:ea typeface="新細明體" charset="0"/>
              </a:rPr>
              <a:t>若無特殊健康問題，可自行使用含</a:t>
            </a:r>
            <a:r>
              <a:rPr kumimoji="0" lang="zh-TW" altLang="en-US" sz="2400">
                <a:solidFill>
                  <a:srgbClr val="FF0000"/>
                </a:solidFill>
                <a:latin typeface="Calibri" charset="0"/>
                <a:ea typeface="新細明體" charset="0"/>
              </a:rPr>
              <a:t>優碘</a:t>
            </a:r>
            <a:r>
              <a:rPr kumimoji="0" lang="zh-TW" altLang="en-US" sz="2400">
                <a:latin typeface="Calibri" charset="0"/>
                <a:ea typeface="新細明體" charset="0"/>
              </a:rPr>
              <a:t>或</a:t>
            </a:r>
            <a:r>
              <a:rPr kumimoji="0" lang="zh-TW" altLang="en-US" sz="2400">
                <a:solidFill>
                  <a:srgbClr val="FF0000"/>
                </a:solidFill>
                <a:latin typeface="Calibri" charset="0"/>
                <a:ea typeface="新細明體" charset="0"/>
              </a:rPr>
              <a:t>類固醇</a:t>
            </a:r>
            <a:r>
              <a:rPr kumimoji="0" lang="zh-TW" altLang="en-US" sz="2400">
                <a:latin typeface="Calibri" charset="0"/>
                <a:ea typeface="新細明體" charset="0"/>
              </a:rPr>
              <a:t>等外用藥品緩解症狀</a:t>
            </a:r>
            <a:endParaRPr kumimoji="0" lang="en-US" altLang="zh-TW" sz="2400">
              <a:latin typeface="Calibri" charset="0"/>
              <a:ea typeface="新細明體" charset="0"/>
            </a:endParaRPr>
          </a:p>
          <a:p>
            <a:pPr marL="809625" lvl="3" indent="-352425">
              <a:buFont typeface="Wingdings" charset="0"/>
              <a:buChar char="ü"/>
            </a:pPr>
            <a:r>
              <a:rPr kumimoji="0" lang="en-US" altLang="zh-TW" sz="2400">
                <a:latin typeface="Calibri" charset="0"/>
                <a:ea typeface="新細明體" charset="0"/>
              </a:rPr>
              <a:t>Benzocaine 5% or 20%</a:t>
            </a:r>
          </a:p>
          <a:p>
            <a:pPr marL="809625" lvl="3" indent="-352425">
              <a:buFont typeface="Wingdings" charset="0"/>
              <a:buChar char="ü"/>
            </a:pPr>
            <a:r>
              <a:rPr kumimoji="0" lang="en-US" altLang="zh-TW" sz="2400">
                <a:solidFill>
                  <a:srgbClr val="FF0000"/>
                </a:solidFill>
                <a:latin typeface="Calibri" charset="0"/>
                <a:ea typeface="新細明體" charset="0"/>
              </a:rPr>
              <a:t>Hydrocortisone 0.5% or 1%</a:t>
            </a:r>
          </a:p>
          <a:p>
            <a:pPr marL="809625" lvl="3" indent="-352425">
              <a:buFont typeface="Wingdings" charset="0"/>
              <a:buChar char="ü"/>
            </a:pPr>
            <a:r>
              <a:rPr kumimoji="0" lang="en-US" altLang="zh-TW" sz="2400">
                <a:latin typeface="Calibri" charset="0"/>
                <a:ea typeface="新細明體" charset="0"/>
              </a:rPr>
              <a:t>Povidone/iodine 10%</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542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5ADC1C99-EDB1-714F-B1F2-581B11744274}" type="slidenum">
              <a:rPr lang="zh-TW" altLang="en-US" sz="1400">
                <a:solidFill>
                  <a:schemeClr val="bg1"/>
                </a:solidFill>
              </a:rPr>
              <a:pPr/>
              <a:t>32</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
          <p:cNvSpPr>
            <a:spLocks noGrp="1"/>
          </p:cNvSpPr>
          <p:nvPr>
            <p:ph type="title"/>
          </p:nvPr>
        </p:nvSpPr>
        <p:spPr>
          <a:xfrm>
            <a:off x="323850" y="433388"/>
            <a:ext cx="7743825" cy="1281112"/>
          </a:xfrm>
        </p:spPr>
        <p:txBody>
          <a:bodyPr/>
          <a:lstStyle/>
          <a:p>
            <a:r>
              <a:rPr kumimoji="0" lang="en-US" altLang="zh-TW" sz="4400">
                <a:latin typeface="MV Boli" charset="0"/>
                <a:cs typeface="Kaiti TC Bold" charset="0"/>
              </a:rPr>
              <a:t>Several other nonprescription</a:t>
            </a:r>
            <a:endParaRPr kumimoji="0" lang="zh-TW" altLang="en-US" sz="4400">
              <a:latin typeface="MV Boli" charset="0"/>
              <a:cs typeface="Kaiti TC Bold" charset="0"/>
            </a:endParaRPr>
          </a:p>
        </p:txBody>
      </p:sp>
      <p:sp>
        <p:nvSpPr>
          <p:cNvPr id="55298" name="內容版面配置區 2"/>
          <p:cNvSpPr>
            <a:spLocks noGrp="1"/>
          </p:cNvSpPr>
          <p:nvPr>
            <p:ph idx="1"/>
          </p:nvPr>
        </p:nvSpPr>
        <p:spPr>
          <a:xfrm>
            <a:off x="395288" y="1385888"/>
            <a:ext cx="7851775" cy="4029075"/>
          </a:xfrm>
        </p:spPr>
        <p:txBody>
          <a:bodyPr/>
          <a:lstStyle/>
          <a:p>
            <a:r>
              <a:rPr kumimoji="0" lang="en-US" altLang="zh-TW" sz="2400">
                <a:latin typeface="Calibri" charset="0"/>
                <a:ea typeface="新細明體" charset="0"/>
              </a:rPr>
              <a:t>Vagisil</a:t>
            </a:r>
            <a:r>
              <a:rPr kumimoji="0" lang="zh-TW" altLang="en-US" sz="2400">
                <a:latin typeface="Calibri" charset="0"/>
                <a:ea typeface="新細明體" charset="0"/>
              </a:rPr>
              <a:t> </a:t>
            </a:r>
            <a:r>
              <a:rPr kumimoji="0" lang="en-US" altLang="zh-TW" sz="2400">
                <a:latin typeface="Calibri" charset="0"/>
                <a:ea typeface="新細明體" charset="0"/>
              </a:rPr>
              <a:t>and Yeast-Gard ( benzocaine and resoucinol ) and Vaginex (tripelennamine) are used for the </a:t>
            </a:r>
            <a:r>
              <a:rPr kumimoji="0" lang="en-US" altLang="zh-TW" sz="2400">
                <a:solidFill>
                  <a:srgbClr val="FF0000"/>
                </a:solidFill>
                <a:latin typeface="Calibri" charset="0"/>
                <a:ea typeface="新細明體" charset="0"/>
              </a:rPr>
              <a:t>relief of itching</a:t>
            </a:r>
            <a:r>
              <a:rPr kumimoji="0" lang="en-US" altLang="zh-TW" sz="2400">
                <a:latin typeface="Calibri" charset="0"/>
                <a:ea typeface="新細明體" charset="0"/>
              </a:rPr>
              <a:t>.</a:t>
            </a:r>
          </a:p>
          <a:p>
            <a:r>
              <a:rPr kumimoji="0" lang="en-US" altLang="zh-TW" sz="2400">
                <a:latin typeface="Calibri" charset="0"/>
                <a:ea typeface="新細明體" charset="0"/>
              </a:rPr>
              <a:t>Advantages</a:t>
            </a:r>
            <a:r>
              <a:rPr kumimoji="0" lang="zh-TW" altLang="en-US" sz="2400">
                <a:latin typeface="Calibri" charset="0"/>
                <a:ea typeface="新細明體" charset="0"/>
              </a:rPr>
              <a:t>：</a:t>
            </a:r>
            <a:endParaRPr kumimoji="0" lang="en-US" altLang="zh-TW" sz="2400">
              <a:latin typeface="Calibri" charset="0"/>
              <a:ea typeface="新細明體" charset="0"/>
            </a:endParaRPr>
          </a:p>
          <a:p>
            <a:pPr lvl="1">
              <a:buFont typeface="Wingdings" charset="0"/>
              <a:buChar char="ü"/>
            </a:pPr>
            <a:r>
              <a:rPr kumimoji="0" lang="en-US" altLang="zh-TW" sz="2200">
                <a:latin typeface="Calibri" charset="0"/>
                <a:ea typeface="新細明體" charset="0"/>
              </a:rPr>
              <a:t>Superior efficacy</a:t>
            </a:r>
          </a:p>
          <a:p>
            <a:pPr lvl="1">
              <a:buFont typeface="Wingdings" charset="0"/>
              <a:buChar char="ü"/>
            </a:pPr>
            <a:r>
              <a:rPr kumimoji="0" lang="en-US" altLang="zh-TW" sz="2200">
                <a:latin typeface="Calibri" charset="0"/>
                <a:ea typeface="新細明體" charset="0"/>
              </a:rPr>
              <a:t> Increasing compliance with easily use</a:t>
            </a:r>
          </a:p>
          <a:p>
            <a:pPr lvl="1">
              <a:buFont typeface="Wingdings" charset="0"/>
              <a:buChar char="ü"/>
            </a:pPr>
            <a:r>
              <a:rPr kumimoji="0" lang="en-US" altLang="zh-TW" sz="2200">
                <a:latin typeface="Calibri" charset="0"/>
                <a:ea typeface="新細明體" charset="0"/>
              </a:rPr>
              <a:t>Shorten duration</a:t>
            </a:r>
          </a:p>
          <a:p>
            <a:endParaRPr kumimoji="0" lang="en-US" altLang="zh-TW" sz="2400">
              <a:latin typeface="Calibri" charset="0"/>
              <a:ea typeface="新細明體" charset="0"/>
            </a:endParaRPr>
          </a:p>
          <a:p>
            <a:pPr lvl="1">
              <a:buFont typeface="Wingdings" charset="0"/>
              <a:buChar char="ü"/>
            </a:pPr>
            <a:endParaRPr kumimoji="0" lang="en-US" altLang="zh-TW" sz="2200">
              <a:latin typeface="Calibri" charset="0"/>
              <a:ea typeface="新細明體" charset="0"/>
            </a:endParaRPr>
          </a:p>
          <a:p>
            <a:endParaRPr kumimoji="0" lang="zh-TW" altLang="en-US" sz="2400">
              <a:latin typeface="Calibri" charset="0"/>
              <a:ea typeface="新細明體" charset="0"/>
            </a:endParaRPr>
          </a:p>
        </p:txBody>
      </p:sp>
      <p:pic>
        <p:nvPicPr>
          <p:cNvPr id="55299" name="Picture 4" descr="http://vagisil.com/wp-content/uploads/2013/05/VAG_Max_Creme_Carton_web.jpg"/>
          <p:cNvPicPr>
            <a:picLocks noChangeAspect="1" noChangeArrowheads="1"/>
          </p:cNvPicPr>
          <p:nvPr/>
        </p:nvPicPr>
        <p:blipFill>
          <a:blip r:embed="rId2">
            <a:extLst>
              <a:ext uri="{28A0092B-C50C-407E-A947-70E740481C1C}">
                <a14:useLocalDpi xmlns:a14="http://schemas.microsoft.com/office/drawing/2010/main" val="0"/>
              </a:ext>
            </a:extLst>
          </a:blip>
          <a:srcRect t="17995" b="19073"/>
          <a:stretch>
            <a:fillRect/>
          </a:stretch>
        </p:blipFill>
        <p:spPr bwMode="auto">
          <a:xfrm>
            <a:off x="755650" y="4149725"/>
            <a:ext cx="24749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http://images.iherb.com/l/WOM-66201-0.jpg"/>
          <p:cNvPicPr>
            <a:picLocks noChangeAspect="1" noChangeArrowheads="1"/>
          </p:cNvPicPr>
          <p:nvPr/>
        </p:nvPicPr>
        <p:blipFill>
          <a:blip r:embed="rId3" cstate="email">
            <a:extLst>
              <a:ext uri="{28A0092B-C50C-407E-A947-70E740481C1C}">
                <a14:useLocalDpi xmlns:a14="http://schemas.microsoft.com/office/drawing/2010/main" val="0"/>
              </a:ext>
            </a:extLst>
          </a:blip>
          <a:srcRect l="22742" r="23659"/>
          <a:stretch>
            <a:fillRect/>
          </a:stretch>
        </p:blipFill>
        <p:spPr bwMode="auto">
          <a:xfrm>
            <a:off x="7092950" y="2255838"/>
            <a:ext cx="1789113"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AutoShape 8" descr="data:image/jpeg;base64,/9j/4AAQSkZJRgABAQAAAQABAAD/2wCEAAkGBxISEhUUEhQVFBQXFRQUFxQUFRcXFBcUFBQXFhUUFBUYHCggGBwlHBUXITEhJiktLi4uFx81ODMsNygtLisBCgoKDg0OGhAQGiwcHB0sLCwsLCwsLCwsLCwwLCwsLCwsLCwsLCwsLCwsLSwsLCswLCwsLC0sLDcsLCwsLCwsLP/AABEIAK0BIgMBIgACEQEDEQH/xAAcAAACAgMBAQAAAAAAAAAAAAABAgADBAUGBwj/xABFEAACAQMCAwUDCgMGBQQDAAABAhEAAwQSIQUTMQYiQVGRMmFxBxQjQlJigaHR8JKxwRUzcoKy4RZDg9LxJFNUwjSTov/EABgBAQEBAQEAAAAAAAAAAAAAAAABAgME/8QAIxEBAQEAAgEFAAIDAAAAAAAAAAERAhIhAxMxQVFhoSJScv/aAAwDAQACEQMRAD8A7qmWkp6KemWkWrFoDFMoo1KBhUpgKkUBFGKK1KuiCiKlCqgijUoiglQVKlAZo0BRoBNMKWmFBKNAmjQAioBRNAmgFQ1BUoBSmnNCKikipTUIqoQ+6gaeKVhUCUhNORVZqLhWpWNOariqhdVSjFCmriqKddqANHBsu66iVEkwAPAEgSZ3O1ZvLFzViimFWLht9ofw/wC9P8zP2vy/3rHuRcVUwp/mjfaH8P8AvU+bP9pf4T/3U9yHUKMUfm7+a/wn/up1x3819D/3U9yGFWoKYWX8x6f70eW3uq94YWKNTQ/u9TTC2/3fU09yJiEVBR5b+S/n+lTlv5L6n9KveHVKNQWn8l9T+lHlP7vU/pV9yGAKNTlv931P6VOW/kvqf0p7kMEUJqaX8l9T+lTQ/kvqf0p7nEwRRil0N5D86mi55L6n9Ke5DKJoEUQj+S+p/SoEf7vqf0p7kMCKkUeW/kvqf0oaX8l9T+lTvDKJFLFHQ/kvqf0qBW8l/OnfiYkUpFObT/d9T+lA2n+7+f6VO8XCRSmnNt/u+poC033fzp3hisrVRq9rT/d9T+lLyH+7+dO8MUUjCjnJct23fuEIpfqeiglvDyFQb1qWX4SkqU01KpipazOGD6JP8IPrv/WsMnaa2GCsIo8lA9BXL1WuLJC0xorUauLRKAWiTRFAdNGKIFELRCxU01YFpoq4KSlMq1YRUimARRC1wfanjuXiZ1hGvAYt9h3uUhZO9pZdREGCymT4E+Vb69kZL8RNm1d02Ldpbl4ctCQ7sRbtKxE94KzE+AG3XbrfRskv1ZrHZv8ARU01xw7YN/awxdhYKtaDEe1krJJD+IBBtx5+lZXbvtW2ELVuyguZF9tNtWkIJYKGeNz3mAA28dxFX2OWyfp3jqIrQ5xyBfIQ3eVC64UHT37UmyY73dNzzM6vJaTLw+IpaV0yRduqbZe0bNtbbrqHNW2faQxJBJPTfrtqPlI4/lYb2Dj3FC3CylWtq0aSsMCRP1unuFXh6e8siXl41ueDcSvPdFm6BqW0WcR3gyrYguytpBY3H7oH1dtq3+iuR7f5+biWrLY13W7PymQ2kbURauXDcAG4MWzsKxx2ufL4c2Ti3Fs37QXmWyq3F1MVUbHfSdypEeXgavtcrxnKfB3kuO10UQtcb8o3FczBx7d2xdBbVy3DWrZ19xm1geBlQIFbbhz5HPVGyFuqcfmOnLRXRmIFtwVG6mLgg/Z8azfRvXt9Nd5uN5FDTXnvE+0mZg562su9qxXVmS4llNZAXYEAdQ0AgfaU9JFdd2ZtZnKD5lyXbcWhbReWp3VXZfacDrG09POnL0rxkt+yctrZlaDJV+mgVrli6oCU2mrNNSKYuq4oEVYRQimCuKmmrNNAipgrIpTVpFIagx8oqEfVEFGBB8ZERWvrJ4yPo/xA9SKxort6bPIJo1NNSuqMe6YU/A/yraY42HwrWX17p9+3rt/WtxbWuXqrxWgVGpgtArXFtUVqzTUinUUQAtWKKAFOoqgAUYpqNaQkU0UakUHH/KlwQ5OESqlrllhdVVBLFfZdQBue60x90UeF3b2Hw437qXLuXdHNZEtOzm6yAWrbKgJUKqoCfCDQu9q7oy8vGnGQ2OVyzc1g3WvIrLbAD7HvgSJ69K39ztFjLeFlrgFwutqIbSLrLqFsvGkMRvEz08xXp3nOE4WePlz8W68z7Tdm79vGw7tp79/ItsWC/N2lXY8245CIGH0oHtmdzHjW27d8Mv5QxM/HsuzWdDPjsjLd7lxboCowBaGBBgbyCJrrR2xw9QXW8m6bP9xejmgTyydGze6sjG7S4ty1zVc6eZyYNtxc5230XLK69UEGIrfu85lz43+/pOscJ2wzL1+7jPhfPlLt9NbVcldCygh0iLZA1bjbaas+VTCd7mIlmzfui1rLFLVxwFm3E3NJkwp8Sdq6DjHaljaxb2GyPbvZduw/MRwwVnKvAJUqw0kbg1uL3aHFW8LDXRzC4twAxUXGXUttnA0q5G+kmenmKTny49bOPxqZLvn5antVmfS4DLbvMoyec+ixdbRbOPetguAsqdVxe6d/dtXK9sOylzHv/OMJX5V9lW9atoTp1OrElRvoJAPTukeR27ni3GjbyLGNaUNdu6mlydCW0mXYDdjt0kfEVdl8W+ao9zMZRbBULctpcM6h0ZAWKmREzG4rPDny45k+f7aslcz8ruPcu49u3Zt3Lji7ri3bd4XQ4klRA3I2679Kv4I+PZvWfmuJdttdRUvn5tds2kS1be6XabYBuF4QAGTq91b+52mxVti4XOk8yBy31EWp5jaNOrSImY8vOpm9pMS0oZ7o0lEuSqs4Fu4wVHbSDpUkwCYqdr0nDP1Mm65DtRitxPnLov2reMhexrx7qm9eMBmhkkoB3Qo3JbV0Fbj5P+L3rlhbOTavpdtgAPcs3VD2wO6xdljUOhBM+PjW4zu0mNZdkuMwZUFwhbV1gEMd+VUiN+s+fkav4fxyxfcpbcltC3ACjqGRoh0LKAw3G48xS8reHXPH1/B96ziKBFORUiuDeqyKEU8UIqVSRUAp9NCKgQihFOaU0UpFLpq2hFBquNL9H/mX+f6xWNFZnHbOq18Htt//AGJ/nWKa6enEpaFNUrpgou+HvZB6uK3FsVqtEsg++p/h739K3C1x9T5Xj8GmtVZuZIZlK6h9KQzaBsC4tgaY8rexH1yZ2IrasNvwrQnEuICxy+7sJdiQGW2dzv1B72k7Hx8KnGFX4mTlnVrsiBbZgQQGe4PZXTqIWfKfxHhUvEcvYcgSWKxBiQmtd9XRuk/V2mZirRw67uRkGYMQ7EAEgrMnvbahJ8x5UH4fdBJGUQkPtqJI1DY6jMwPPp1G5NbyMq7eZn6e9YWdAOqQTrmDChgI90+/3Vl5GZlK+lLIZQqnXt3mOnUB3ve3WI0+W5ou8NvlpTJ07rBksdKg7ENI2JBP2o71bDh1vlKRccMxYMTqJ9uFXrvuR098CpcI2EUapv5KINTMFG25O2/SrQ4mJEjeJ3iSJj4g+lYxRo0aMUGhwOzgt5WRks4c5GjXbNsQOUAtuDqPQATI8PCsXH7P27GW90XgOdcF02ntozC4zb6LrCVVm8PQ1v7+bbQ6WYKYmDMxIG3nuR6isDKGPdZmLmba25YbKBzHIgxuZVgesQOhE12nLlflnI1NvsaBB+cdMw5p+j6vt3Pb9jb41F7GRaa385Yasv540KApPdLWri6u9bMDb1msyzwrHCkrdJCaJMIwlWJX6vvIIHWr7GDikAq+oJoYmQZALkajHeB1EfgK37nL9ZyNZa7FBbNmyMgxZyfnSk2xJYEkIQGHd3M/HwrOwuz1q1lXLq3BN1+c1tkRmD/WKOQWUEmYprHD8bUmhyxICqoIIIFvrAHdkDc+JNJkYlk94MyzB0kAAcwjV4dQAe74SfOp25fq4yONcGS7dtX1ucq/YMK4GpSH25dxNpBnwIO/WquPcHORYdL2QqqxRiQkKqoeigv1JO7Ez8IFZAx7BDLzJ1MD4Agoekx1B2JO9FMO1ocSz6tCEgKCYYsFQQABJO3hTtZn8GMXi3AVyLtm+LqrctqRvbD23Q+0DbY7bnznesTtB2WTIPeySgNlbenSsDl3Fc3UEgJvsY8DHura5eJbIJD8s77HoNSKsEeMAA+ME/CkOHYMnmHcMp6fX0r1ImO6DHTx8aTlZ9mMTiHZTnXHuG9BfFOKRo+q0Ev7XXbbw3q/hHZs2LyXebq0YyYunREqkEPM7GR+/DOwb1pJXWCSS532gmFVfcAAIFZ9u8rTpIMdY/fuPpUvPlmfRkPUijQrmrVGzk63OoaWbZREookCJ237pP4xWOtrNCRqUkDqYLk6o3+r0g/GelbM51uBLgA9J2n1+FC/m20bS7BT3dj99tCx+Na2jA4kclZKMgWBuSoElYHtDrr3/wAOw3qq9bzD7LqRuTGkH2VIAMeciPI9ays7Is3Qq820DrRxJDAlH6FZHiIrWLg2Qyj51t3fo9YAIECAAwgGCCPh0jdBdozgsDQTsdRIO2+oL+GmJ8QZoXLOdAOtS0dFCgTLA7HqICRv1J8KxzhJsRlXWCug7mttRgwDpbc9YI6RBmKWzw+yQG+dz3VA3ImWLpqXXJlSVIO5BbcGqOhx50jV18eh390eH51YaxuFWAlpQHLiNQc9WDbyfXxrKNcq0weLH6Jvin+tawis1mcYMWXPkAfQisWZrfppyV6alNFSuqawr2bbtMhuMEDEgE9J0naeg6/zrNXjeP8A+6n8QrU8e4DZzECXg3dJZGRirIxEalI8fjNcne7K5VjYN85t+DAabwH30mH+Kmfu1z58N8rK9EPGMdgRzU3Ee0PGsNkwjbNvWoUnUYZZkyDv7wzetcAtlvx/Om+Yufqn0Nc8sad3axsIcwC5HMmYcbaiCdO226rt026URgYXQXANgNmTcAEQZX3/AIeEVwn9nP8AZb0NI+BcH1W9DTaZHfPhYfXnRux2dB1EAGF3A67zJ6zAq21ZwgjJzRpZUUjWuwRtQhgAdyT1nrtAivNWxLn2G9DTrhv9k+lTtyOsei2uGYcg80tClYLrHeILNEdSRWdwvHx7BJt3JkAGWB2BOnePCYrym9iXgYW3qEddWnfyI0n1p0wLxP8Ad7RM6uh8vZ6Ve3I6x7KMu39tfUU3zpPtL6ivI8XhlxXRmUaZBJEsw9zLA6ifE0ubwmDFtbrH7RgL0PQaT4kePhUmmPVHs4xucw6S+3e1HwjwmPqjw8BVVxMZFaBIeAVRmJMEsNPe7u5J2jqfOvH7nDL8E6DM7LIgifM29qy8bhlwI6nVvobePqkysBem/wCVa2p1en49vHFu7A8R3SzBiE7yL1kQSRtTWrCIArMjK0KVG2neVgzJAPj4da8vxsG9y0JB1WroYb6pBG49kbSqn/MayM7EyrhgMRbJmdYUKnXdQu58IrW0x6Lex8e33baksASpVtl27skmDHh1rMFnHdQTpBaWPe+s25J36j+leTWsNSALjXItkxpWQ6lpg/ZPX+L3VVlsz3BcFtAQTqLPqVugBKFfADp+dO1MetYViwbYDEFjJYl+9qLSxmZ9oTWVbsWApVSADvs5BnrOoGQfxrxTJyMq5CPBUk7q6gAfVOgLv1j8KxrWHc6Nt79SnoR07v7ml5VMe7nHsmOhifrfaGk+PiKBxrPTbrq9o9dvf7ht7q8MtYtzUwJIWBB23JncAb+VOcS9J3aIJB7u5EQIHw607Ux7acWxtvuBsdZ1bfemavtm2vQgfj8T/U14SMW/pBBaSDIle71ge/qPSlbHyCYlwI9oxE+UT7vzqdrTHvYvr9oetTnL5j1rwXl3t9m2iO/u36Ut25ej2XJkCAwJjz6xWdpj227w6wwiT4gEOZWeoXfYbnb30+RYsue/BMKJ1GYVtS7/AB3mvEPpZjS/xJkfHrt/vVotXPM+ppedXq9hTh2Ko0CANzAcjq4c9Dt3gDRTheMqlQBpO5EmN21Hx8xXj/Lf3+po6rg8T61O9XrHsFvh2Oq6F7o1Bu67A6hMEEGR1NVpwbEHRAN1aAxAlPZMT/5O9eS8x/M+tHmOPE0706x7RZCKoUHYAASZMAQNyZos4I614h/aZG2+xA8ep6Cs05jAbE/AEkk+QA3J91SW0x6h2hvKMe5JAkBR8WYAR61TZYFQRv4emxrza32f4jlkbnGt9Q16Sw8mWzPeb3tAHhPWvQODcPOPYt2S7XNCxrYAM28kmP37z1rtw42M2xl6alTfyqV1ZVAVaBVYNWg1BfbNWg1QrVYGrKrlNRnjcmB76QOKx868otksRC94+8KQY/Kop34naAkuPcJAJ9wnrVY4vPQoIkmXG48FEHZuux8q1T4vMOpl9ogyffssDr5D0/FDwld5Cxqgz57wT6/n6c+7WN3k5FpiWa9sAICtuD5mN5p7eXbuW+86SQRJIBnpqE9Ok1oTwkd7uz3u8FG8+Bjx/wB/V04CDEqAI8eo67fn+96nuX8K6DFzLQRfpEHdGxdQZjed6Wxn211jWsAkiGB2bfaPeTWlPA18QCfh5UP7GHgBv5bCp7v8JkdDazrZAOtRImCwkfnQu5NpgQzpB++PwPWubPAx4KK5vtfwfPFs3MJyjIJNsJaZXUSTp1qSH6RvBj8as9S24WPQkt2Tu1wXDtBZwSI6RHxrNF5T0I9RXzxgdskODc5zPcyy2lFgLq1+w6ctVhRG46zH2hHS8I4Q2BiHL4pednjULJYQJHdtAdHuGfgPgCT0vafMTXsnNH2h61DdH2h6ivnK0M3Mt3skrloCv/p1xrRezqViCHI7xGxGrzM9BFdD8mHGUyQ2LfE5CSULCDcQHdTP11Jj3j4GtXjyk38TXtXMU+IPpQ02z1Cn8BXz52He9xDOa1l3ntQjsLCfQzcVwDa2GoaQTtOo6euxrc/KFiW8FrSl862rAkNauW3ViOqxdfUCB1PTvCll7dTXtBsWvsp/CtT5va+wn8K14p29LLw/Gy7POsNcuIkMwBa2bbsHZVLLLEAzMwahxX/4eGYLlznzq16zO+WLBEdI0Dp579adbkv7cNe1/NrP2Lf8K0Pm1n7Nv+Fa+esPIzsbHxuIMzZOPda5bu236IyXnQCfq6gghvPYzNZ3Z3LS/wAYS1bvXXxbgDW0LmQ3IFzQ87yGVgQavS+b+Gvdfm1j7Nv0Wk+aY/2LX8K14L2oN3G4sMdbl9rPMx/olfvstzSGRGaO8SSBv49a6Ls1wluIB2FzIwWsXzbZHuG7zBAIB1gadww2nrU5cbJLfs16qcHF+xZ/hSoOGYx6WrR/yrXnXyg9lHtWrmVYzWx9Msbd1xymJ+paMSrHwG87DauEXtJdzPmmPab5pcJCXMlr7C24loMe8g9STICg04cLymw173e4bhj2rdlfiFH86obGwPEY3rb/AFrH4D2Wt49oI1y5faZa7eOpiSPD7I938+tbMcMt/ZFcLz8+I1rXmzw/7Ng/BQ38hStjYH/tWz/0z+lbQcOTypb3C7bCCPSp3v4MA8DxXUTaWACQmkBZJnUff4VdjcOs297dtUJHVQJ+E1kWrJT60iDueo+JqrFaUU+aqfUVv0vNSiwpGqx6rNehklSjUoMcVYpqkVYpqKsuCRHnt+FIvDF8qcvBX4/0NZS3hWalYA4YvlXL9sbZW/ZtpsAjXDt9YsFX+TetduL46VxfavJH9oIvjy7R6+BuMPH4VmrHW2cZ4UMwgQYA326Any2H76XNbWSYmYny26bdP362lgf5f0/2/Ypdv36/7/n0mvNrSL+/3+/0eP3+/wB/kKXmKP3+H7/8UhzVH7/f7/Ggv0UwSsM8SUfv9/v1qs8Xq+BoO1fbUYOTbsNi3rpugctrbWwHYsF0wTIILAb7b1dh9r2OVaxb2FkY73Q7K7m0yBUVmJZrbGPYI/e3H/KPiZmZl4z2Lb8uyBqdLyW2M3FZhbOoMrAA7x1ocU4BfPCvmWPdOo3TefmGCyPqZrLOJnvMDMwdPv3756eT9rPl3OH2H4ZzRkWse0bivzA6uxAuSTq06tPXeI/lWd2h7LYeaqfPLYuLbLFCbjoFLwGOpGHXSOvlXlnZvs5fsZNm8F5ARAjrb5a27qhWBW4qsS5OojU2/j4Vi8F7N5dn53CFQ63Pmy2sllFi4zkoYVgAVBHnspHjV8f7D1rhfZXCx7NzHx7YSze1a15lw69aaGIZmLDYeBFYOH8mfC7NxLtvHKPbYOjc/IMMpkGGuQfga8qz+y2XcxbSkF85LrMb75JZuSVaEUs0gSwMADox8a3faDFz8i5iM9kOtq0iXNV3WC4Qhi1jm20bv7zM9J6RVyT7+Udv2t7D8Pv6sm9YfmKNRfGLi80bTpQ98jzidutajhvye8LzLWvl5c6tOrIe8l7YAwBc6L3vLcj3VzXZO1xLFt59u5auMl5G5KrdttbDnWvcD3ZQEOv4JvuBWNhWOK2OEHHsrdtZHzhnci4ouNaKAfROrbbhZ3BgGKT/AKHpHaD5PsXLWyl1r4Wyi20VLkLCiAzAggtG01rcv5OcS3hNjvlZVvGD89ibyBVCgnSdSaRb1HXEe0Aa5rsdbzLWdbdXvJY5em9autksrtpbv/TSNerT0PgY2NdL8qd27kcNupYUu2q0xQCSyJcDGF8YgGB5VntZZx7GNR2byOBWsfIxBnvesXAVZcksttI1FuQ5togJJ1d2SSAffWV2N+TTGsX7GbYy3vIupk7qaHDIyTrX/EfDwrA4d2o4OvCLWNk7yiJdxkUi/wA7VLsFEEHUC2qf0rA7X8fbDbhtrh2Rcxke2oOPeIi2huJymvI0ss63mTuE8K6TbbJfkb/jPyVtkZTZRzrguFw6E2lPL0tqtqDq6LtHwqntB8medmKEyOKc1FJZQ+MohiCpaUYeBNUduuMZ/DMexZXLa/dyL1wnKa3bBRVW0BZQHuLJZiCY2B6dQezXanOtXckZNxnxUsXLq3sjkNdtOigjWuM5LKSSIHu6TU3nkunhlds/k5zM+9rbOXlL/dWWtHTb2g+y0MfeRO8UO1/yd5WZZxLa3cYNYtFLjG0E1t07nLTupH1NhO8Vy2X8oPErNi3lC9euJcu3ABexMe3jXEt65W0yObsgrG8fGRB6ztZ2rz7HEcWxYazy8lbZVLlqdBY6DqcGSJlvyqyepMz608N72B4Ln4dtrOZkW79tQosldZdBvqVmdQSvsx1jp0iurBrybhvbLi9zIzcQHEa7jLefmtbcJFh9JUKpMlpHX2YPWut+TPtNd4hhm9eVVdbr2joBCsAqOGCkmPbiJ8K5epw5eeVWV1oNQ0uqKx8i5ttXJWi7R8SO9u306O3x+qP1rbgQI8tvSuezE+ltr5uv866Fq6el8FJVZFOaRq7yoFCpNCqjHWnmqxVlYaxhcXa4Leq2hdlIOhY1MOhA1ECYM7nwrVDjGT44eUP8ts/6XNdKoqwRRLHKHtBdUy2PlL/0HP8ApBrQcezheyrd1Q4YJpYPbdI0NqX2gOsn0r05QKo4liC7aa2TGobH7LDdW/AgH8KhhFyJAP7/AH+nuqG4T4/v9/uenI2uO6e650up0ssjZlMEfl/L3Vl2ePofEfvavLZY26AWS3j+/d6/vxwc3g9y4ylbzqoA7gJ0sQwMN7io0z5Hx8UtcaTx/f7k+v4VlW+LWz9Yev7/AGPRPAwbHZ2/ph8kse9LBADJAAZYIgyGaDIGo+Uk3uFW0MXMpkaNftlFChvIsZHQbkmImfDJyu0Fm2yK7e1JnwUbadW/1iYEdT61h5fGcVmm4WXSgIcFlhXLAmVO3RgTtAJ94rc1EyuEY+9s5N1WASdV55IKBFIJadyjMI+sT7hRy+EYq6Xe8wVzzASdSNpZr2sGCAYIGrrCwOlC/m4t1bh0M2gICra0SVYop8l0EGWiQBPSKXLzcVgqXE1MENocq4HABDgKGJWT9G25EAxJnrUU4nDsSyUi7ccoQQHGpiSeXBLqCrSCWEhjBJ6Ui2OHyWS4Xh9Rt2wCCWusxLQu9sszAydO2+9WniuKGYiw5IjUHIIEI90tuzan1DST1JbqRVl3jGIlvU2P3gZNtQraTKGZmFWX67AsreI3ouzMXCW5dW4xDs9pnWGPTl6F0gQQdCA9faI8awn4FZ5otNfeQWRxpJJLoSirc3FoBLtsCdzoWSx3GblcUsbs2NOrVqZtILLLoZ855JkeKx1nTWdlZVsWmvrbUtoW9uIYnSNOrxEBRv8Ad91T4HPpjYgZwL91WRrm7h0BdZsEFgJZptN7ySSJmthewE5dn/1hWE5muUAujuubh8AsKdhsA23QVW+dZPdbH1ar2zJ7Ds7OTdRiQZJnpvMxQv5+PCvdsuum2dj7XK5WuAoabkKxkAHST75NDJiKtxIygVG+iQWYHXbJJmSNTL16G38YbHxcgshF21cQkswUDe2VAGiB9oEz+G9C7xHEYMGW6A4Luh1KDqeHcrq7xXUCSJgRFC7hYl5gk3tVxivSAWVmvs7ErDd60ynqAdoFMNM1vK1klbIAMgyS5XUR7tO0b7+NVZzuXIbEF1BtqYI5ICk+yVO07bSd+lbC3wvHtawGILWwSSBPLtOWOpure3p36ADyrCXgrtbKpnM2nmIxljubZTvkPsQYbznV57SYJn8TtvbRMrH5iXA5KMqsi6LiImrmadJIcMCYgA+VNiWuG2LbBMa1bS/allFoA3LZ9tWU7wqnUQegkxtVtrh1/WNF9eTKsFWNQQ3UeCxUyCvME+IYdIkDPt5Sv3bVq7bPNlSYaJYKu5I3UKTtuWIgRJfxBrbfZ7gTINOPbKs+x03NmLFdAc+xvJ0SOgMdJuv9nODsyXyjFkC6Iu5AMWEBVVTUN9KggR3uu80uNYS0wHzVmA1Q3f0y9wXCxDJsJdo3JBUiPE3X8myWFxsS4WXxWNiEuDZdQDdxXG0+0AOorW39on/BvDEuXiEuqzh0vXBevaRzBzXDtqhZEH8R51mdnMHh3Dldce6EW4bZKvkFxLNy0Kqzd3UXVZ8e7PQVRc43iOWdheUMSWJDKkry0F0rq2PeQAxO3Tu0nzzDYtbK3FOst9csWcqQ8id2awRHmp86l2+Lo6peIWWEi7bMaZh1iGMKevidh51jHiVkgkXEjvb6gAdIlonqAOvlWtw8Czc+mU3VJLASR3QJtFQrAwpAO3gDtG0Pj8DsqxcapkGCwIOgFUJ28AT67zAjH+KscMHyLUEFd2BBkEBSQQfGt+RWi4faAyAo6JbMePTSv9a3jCuvp/CUpFI1OTVRroFipRmhV1MYopwarBp5qNLFp5qnVTg0F6mjVSmnDURVd4ZZclns2nY9Wa2rE+G5IpV4Hi//AB7H/wCpP0rMVqIaiNc3ZjBYycWxPmLSA+oFUv2Qwj/yY/w3Lq/yetyGo6qitF/wXiDot1f8ORfH/wB6g7H2Pq3Mhf8ArM3+ua34NGaDmn7GqemZmCPvY5/1WDVg7LMB3cu//mW0f5IK6KaNTIOcHZq+OmWf81lT/JhU/wCH8udsq1Hvxm9P7/8ApXSA1Jp1g5tuD5o6XbDfFLi/1amGDnDwsH/qXB/O3XR6qINTpDXOC1nD/lWj7heP9UFAvm//ABp+F63/AFIrpZoTT2+I5W7by29rDnw3ewehkdX86VbGUGLDDIY9WD48+PU8z3n1NdcTQmnSDjsrFyHMti3CdJQxetCVPVWAuww69fOqrWDkoHC4t3S40kc20YUIECqeZIAA6V24NCadIa89v8JvmIxshNJVhy7loAFQsfXO0IBHvPnQu4WWPYtZSSwYwynoWMD6TYd4D4KJmvQpqE06jz51zfs5Q8zoVvBZ843Un/OR5Ul25lAABMn/AJm/JuEy57h7o30iRHQzXoZoU6Qedf2lmg/3N0iZ/wDw8mYBPknlHwI6mdrDnvoUfN3BGlWLYV4LoLDmBV0CJGrbpMda78moadIPPLfaW/bAHLVQDGjlXF0rp2C9Bs3j4jy8N1i9p7TwDIJHTS0+8RG/4V1E1i8RWUiCw1KWA6lR1geJ8fwrPLhMVr+HsjXyymZt+neEyD+FbRjWq4ag5rMgbl6YDOpRiSwkBSAYGnqQOoia2RNa4TwI1VtRmq3atA6qlVTQqmKJppqtTTA1EWg0VNJNFetFXg0wNVzTTRFs0wakWiKC0GmFUg080Fk0QarmmBoHmjNJNGaosBqTS1FoGBpqrFMKBpqaqWagqh5qA1Wxpqgaak0pNCaAsaANB6ANQNNAmhNAmghNCaDUBQNNVs1EmkJoqOaqLU71VQAmkJotVZNFTapUipQf/9k="/>
          <p:cNvSpPr>
            <a:spLocks noChangeAspect="1" noChangeArrowheads="1"/>
          </p:cNvSpPr>
          <p:nvPr/>
        </p:nvSpPr>
        <p:spPr bwMode="auto">
          <a:xfrm>
            <a:off x="115888"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sz="1800">
              <a:latin typeface="Century Gothic" charset="0"/>
              <a:ea typeface="微軟正黑體" charset="0"/>
              <a:cs typeface="微軟正黑體" charset="0"/>
            </a:endParaRPr>
          </a:p>
        </p:txBody>
      </p:sp>
      <p:sp>
        <p:nvSpPr>
          <p:cNvPr id="55302" name="AutoShape 10" descr="data:image/jpeg;base64,/9j/4AAQSkZJRgABAQAAAQABAAD/2wCEAAkGBxISEhUUEhQVFBQXFRQUFxQUFRcXFBcUFBQXFhUUFBUYHCggGBwlHBUXITEhJiktLi4uFx81ODMsNygtLisBCgoKDg0OGhAQGiwcHB0sLCwsLCwsLCwsLCwwLCwsLCwsLCwsLCwsLCwsLSwsLCswLCwsLC0sLDcsLCwsLCwsLP/AABEIAK0BIgMBIgACEQEDEQH/xAAcAAACAgMBAQAAAAAAAAAAAAABAgADBAUGBwj/xABFEAACAQMCAwUDCgMGBQQDAAABAhEAAwQSIQUTMQYiQVGRMmFxBxQjQlJigaHR8JKxwRUzcoKy4RZDg9LxJFNUwjSTov/EABgBAQEBAQEAAAAAAAAAAAAAAAABAgME/8QAIxEBAQEAAgEFAAIDAAAAAAAAAAERAhIhAxMxQVFhoSJScv/aAAwDAQACEQMRAD8A7qmWkp6KemWkWrFoDFMoo1KBhUpgKkUBFGKK1KuiCiKlCqgijUoiglQVKlAZo0BRoBNMKWmFBKNAmjQAioBRNAmgFQ1BUoBSmnNCKikipTUIqoQ+6gaeKVhUCUhNORVZqLhWpWNOariqhdVSjFCmriqKddqANHBsu66iVEkwAPAEgSZ3O1ZvLFzViimFWLht9ofw/wC9P8zP2vy/3rHuRcVUwp/mjfaH8P8AvU+bP9pf4T/3U9yHUKMUfm7+a/wn/up1x3819D/3U9yGFWoKYWX8x6f70eW3uq94YWKNTQ/u9TTC2/3fU09yJiEVBR5b+S/n+lTlv5L6n9KveHVKNQWn8l9T+lHlP7vU/pV9yGAKNTlv931P6VOW/kvqf0p7kMEUJqaX8l9T+lTQ/kvqf0p7nEwRRil0N5D86mi55L6n9Ke5DKJoEUQj+S+p/SoEf7vqf0p7kMCKkUeW/kvqf0oaX8l9T+lTvDKJFLFHQ/kvqf0qBW8l/OnfiYkUpFObT/d9T+lA2n+7+f6VO8XCRSmnNt/u+poC033fzp3hisrVRq9rT/d9T+lLyH+7+dO8MUUjCjnJct23fuEIpfqeiglvDyFQb1qWX4SkqU01KpipazOGD6JP8IPrv/WsMnaa2GCsIo8lA9BXL1WuLJC0xorUauLRKAWiTRFAdNGKIFELRCxU01YFpoq4KSlMq1YRUimARRC1wfanjuXiZ1hGvAYt9h3uUhZO9pZdREGCymT4E+Vb69kZL8RNm1d02Ldpbl4ctCQ7sRbtKxE94KzE+AG3XbrfRskv1ZrHZv8ARU01xw7YN/awxdhYKtaDEe1krJJD+IBBtx5+lZXbvtW2ELVuyguZF9tNtWkIJYKGeNz3mAA28dxFX2OWyfp3jqIrQ5xyBfIQ3eVC64UHT37UmyY73dNzzM6vJaTLw+IpaV0yRduqbZe0bNtbbrqHNW2faQxJBJPTfrtqPlI4/lYb2Dj3FC3CylWtq0aSsMCRP1unuFXh6e8siXl41ueDcSvPdFm6BqW0WcR3gyrYguytpBY3H7oH1dtq3+iuR7f5+biWrLY13W7PymQ2kbURauXDcAG4MWzsKxx2ufL4c2Ti3Fs37QXmWyq3F1MVUbHfSdypEeXgavtcrxnKfB3kuO10UQtcb8o3FczBx7d2xdBbVy3DWrZ19xm1geBlQIFbbhz5HPVGyFuqcfmOnLRXRmIFtwVG6mLgg/Z8azfRvXt9Nd5uN5FDTXnvE+0mZg562su9qxXVmS4llNZAXYEAdQ0AgfaU9JFdd2ZtZnKD5lyXbcWhbReWp3VXZfacDrG09POnL0rxkt+yctrZlaDJV+mgVrli6oCU2mrNNSKYuq4oEVYRQimCuKmmrNNAipgrIpTVpFIagx8oqEfVEFGBB8ZERWvrJ4yPo/xA9SKxort6bPIJo1NNSuqMe6YU/A/yraY42HwrWX17p9+3rt/WtxbWuXqrxWgVGpgtArXFtUVqzTUinUUQAtWKKAFOoqgAUYpqNaQkU0UakUHH/KlwQ5OESqlrllhdVVBLFfZdQBue60x90UeF3b2Hw437qXLuXdHNZEtOzm6yAWrbKgJUKqoCfCDQu9q7oy8vGnGQ2OVyzc1g3WvIrLbAD7HvgSJ69K39ztFjLeFlrgFwutqIbSLrLqFsvGkMRvEz08xXp3nOE4WePlz8W68z7Tdm79vGw7tp79/ItsWC/N2lXY8245CIGH0oHtmdzHjW27d8Mv5QxM/HsuzWdDPjsjLd7lxboCowBaGBBgbyCJrrR2xw9QXW8m6bP9xejmgTyydGze6sjG7S4ty1zVc6eZyYNtxc5230XLK69UEGIrfu85lz43+/pOscJ2wzL1+7jPhfPlLt9NbVcldCygh0iLZA1bjbaas+VTCd7mIlmzfui1rLFLVxwFm3E3NJkwp8Sdq6DjHaljaxb2GyPbvZduw/MRwwVnKvAJUqw0kbg1uL3aHFW8LDXRzC4twAxUXGXUttnA0q5G+kmenmKTny49bOPxqZLvn5antVmfS4DLbvMoyec+ixdbRbOPetguAsqdVxe6d/dtXK9sOylzHv/OMJX5V9lW9atoTp1OrElRvoJAPTukeR27ni3GjbyLGNaUNdu6mlydCW0mXYDdjt0kfEVdl8W+ao9zMZRbBULctpcM6h0ZAWKmREzG4rPDny45k+f7aslcz8ruPcu49u3Zt3Lji7ri3bd4XQ4klRA3I2679Kv4I+PZvWfmuJdttdRUvn5tds2kS1be6XabYBuF4QAGTq91b+52mxVti4XOk8yBy31EWp5jaNOrSImY8vOpm9pMS0oZ7o0lEuSqs4Fu4wVHbSDpUkwCYqdr0nDP1Mm65DtRitxPnLov2reMhexrx7qm9eMBmhkkoB3Qo3JbV0Fbj5P+L3rlhbOTavpdtgAPcs3VD2wO6xdljUOhBM+PjW4zu0mNZdkuMwZUFwhbV1gEMd+VUiN+s+fkav4fxyxfcpbcltC3ACjqGRoh0LKAw3G48xS8reHXPH1/B96ziKBFORUiuDeqyKEU8UIqVSRUAp9NCKgQihFOaU0UpFLpq2hFBquNL9H/mX+f6xWNFZnHbOq18Htt//AGJ/nWKa6enEpaFNUrpgou+HvZB6uK3FsVqtEsg++p/h739K3C1x9T5Xj8GmtVZuZIZlK6h9KQzaBsC4tgaY8rexH1yZ2IrasNvwrQnEuICxy+7sJdiQGW2dzv1B72k7Hx8KnGFX4mTlnVrsiBbZgQQGe4PZXTqIWfKfxHhUvEcvYcgSWKxBiQmtd9XRuk/V2mZirRw67uRkGYMQ7EAEgrMnvbahJ8x5UH4fdBJGUQkPtqJI1DY6jMwPPp1G5NbyMq7eZn6e9YWdAOqQTrmDChgI90+/3Vl5GZlK+lLIZQqnXt3mOnUB3ve3WI0+W5ou8NvlpTJ07rBksdKg7ENI2JBP2o71bDh1vlKRccMxYMTqJ9uFXrvuR098CpcI2EUapv5KINTMFG25O2/SrQ4mJEjeJ3iSJj4g+lYxRo0aMUGhwOzgt5WRks4c5GjXbNsQOUAtuDqPQATI8PCsXH7P27GW90XgOdcF02ntozC4zb6LrCVVm8PQ1v7+bbQ6WYKYmDMxIG3nuR6isDKGPdZmLmba25YbKBzHIgxuZVgesQOhE12nLlflnI1NvsaBB+cdMw5p+j6vt3Pb9jb41F7GRaa385Yasv540KApPdLWri6u9bMDb1msyzwrHCkrdJCaJMIwlWJX6vvIIHWr7GDikAq+oJoYmQZALkajHeB1EfgK37nL9ZyNZa7FBbNmyMgxZyfnSk2xJYEkIQGHd3M/HwrOwuz1q1lXLq3BN1+c1tkRmD/WKOQWUEmYprHD8bUmhyxICqoIIIFvrAHdkDc+JNJkYlk94MyzB0kAAcwjV4dQAe74SfOp25fq4yONcGS7dtX1ucq/YMK4GpSH25dxNpBnwIO/WquPcHORYdL2QqqxRiQkKqoeigv1JO7Ez8IFZAx7BDLzJ1MD4Agoekx1B2JO9FMO1ocSz6tCEgKCYYsFQQABJO3hTtZn8GMXi3AVyLtm+LqrctqRvbD23Q+0DbY7bnznesTtB2WTIPeySgNlbenSsDl3Fc3UEgJvsY8DHura5eJbIJD8s77HoNSKsEeMAA+ME/CkOHYMnmHcMp6fX0r1ImO6DHTx8aTlZ9mMTiHZTnXHuG9BfFOKRo+q0Ev7XXbbw3q/hHZs2LyXebq0YyYunREqkEPM7GR+/DOwb1pJXWCSS532gmFVfcAAIFZ9u8rTpIMdY/fuPpUvPlmfRkPUijQrmrVGzk63OoaWbZREookCJ237pP4xWOtrNCRqUkDqYLk6o3+r0g/GelbM51uBLgA9J2n1+FC/m20bS7BT3dj99tCx+Na2jA4kclZKMgWBuSoElYHtDrr3/wAOw3qq9bzD7LqRuTGkH2VIAMeciPI9ays7Is3Qq820DrRxJDAlH6FZHiIrWLg2Qyj51t3fo9YAIECAAwgGCCPh0jdBdozgsDQTsdRIO2+oL+GmJ8QZoXLOdAOtS0dFCgTLA7HqICRv1J8KxzhJsRlXWCug7mttRgwDpbc9YI6RBmKWzw+yQG+dz3VA3ImWLpqXXJlSVIO5BbcGqOhx50jV18eh390eH51YaxuFWAlpQHLiNQc9WDbyfXxrKNcq0weLH6Jvin+tawis1mcYMWXPkAfQisWZrfppyV6alNFSuqawr2bbtMhuMEDEgE9J0naeg6/zrNXjeP8A+6n8QrU8e4DZzECXg3dJZGRirIxEalI8fjNcne7K5VjYN85t+DAabwH30mH+Kmfu1z58N8rK9EPGMdgRzU3Ee0PGsNkwjbNvWoUnUYZZkyDv7wzetcAtlvx/Om+Yufqn0Nc8sad3axsIcwC5HMmYcbaiCdO226rt026URgYXQXANgNmTcAEQZX3/AIeEVwn9nP8AZb0NI+BcH1W9DTaZHfPhYfXnRux2dB1EAGF3A67zJ6zAq21ZwgjJzRpZUUjWuwRtQhgAdyT1nrtAivNWxLn2G9DTrhv9k+lTtyOsei2uGYcg80tClYLrHeILNEdSRWdwvHx7BJt3JkAGWB2BOnePCYrym9iXgYW3qEddWnfyI0n1p0wLxP8Ad7RM6uh8vZ6Ve3I6x7KMu39tfUU3zpPtL6ivI8XhlxXRmUaZBJEsw9zLA6ifE0ubwmDFtbrH7RgL0PQaT4kePhUmmPVHs4xucw6S+3e1HwjwmPqjw8BVVxMZFaBIeAVRmJMEsNPe7u5J2jqfOvH7nDL8E6DM7LIgifM29qy8bhlwI6nVvobePqkysBem/wCVa2p1en49vHFu7A8R3SzBiE7yL1kQSRtTWrCIArMjK0KVG2neVgzJAPj4da8vxsG9y0JB1WroYb6pBG49kbSqn/MayM7EyrhgMRbJmdYUKnXdQu58IrW0x6Lex8e33baksASpVtl27skmDHh1rMFnHdQTpBaWPe+s25J36j+leTWsNSALjXItkxpWQ6lpg/ZPX+L3VVlsz3BcFtAQTqLPqVugBKFfADp+dO1MetYViwbYDEFjJYl+9qLSxmZ9oTWVbsWApVSADvs5BnrOoGQfxrxTJyMq5CPBUk7q6gAfVOgLv1j8KxrWHc6Nt79SnoR07v7ml5VMe7nHsmOhifrfaGk+PiKBxrPTbrq9o9dvf7ht7q8MtYtzUwJIWBB23JncAb+VOcS9J3aIJB7u5EQIHw607Ux7acWxtvuBsdZ1bfemavtm2vQgfj8T/U14SMW/pBBaSDIle71ge/qPSlbHyCYlwI9oxE+UT7vzqdrTHvYvr9oetTnL5j1rwXl3t9m2iO/u36Ut25ej2XJkCAwJjz6xWdpj227w6wwiT4gEOZWeoXfYbnb30+RYsue/BMKJ1GYVtS7/AB3mvEPpZjS/xJkfHrt/vVotXPM+ppedXq9hTh2Ko0CANzAcjq4c9Dt3gDRTheMqlQBpO5EmN21Hx8xXj/Lf3+po6rg8T61O9XrHsFvh2Oq6F7o1Bu67A6hMEEGR1NVpwbEHRAN1aAxAlPZMT/5O9eS8x/M+tHmOPE0706x7RZCKoUHYAASZMAQNyZos4I614h/aZG2+xA8ep6Cs05jAbE/AEkk+QA3J91SW0x6h2hvKMe5JAkBR8WYAR61TZYFQRv4emxrza32f4jlkbnGt9Q16Sw8mWzPeb3tAHhPWvQODcPOPYt2S7XNCxrYAM28kmP37z1rtw42M2xl6alTfyqV1ZVAVaBVYNWg1BfbNWg1QrVYGrKrlNRnjcmB76QOKx868otksRC94+8KQY/Kop34naAkuPcJAJ9wnrVY4vPQoIkmXG48FEHZuux8q1T4vMOpl9ogyffssDr5D0/FDwld5Cxqgz57wT6/n6c+7WN3k5FpiWa9sAICtuD5mN5p7eXbuW+86SQRJIBnpqE9Ok1oTwkd7uz3u8FG8+Bjx/wB/V04CDEqAI8eo67fn+96nuX8K6DFzLQRfpEHdGxdQZjed6Wxn211jWsAkiGB2bfaPeTWlPA18QCfh5UP7GHgBv5bCp7v8JkdDazrZAOtRImCwkfnQu5NpgQzpB++PwPWubPAx4KK5vtfwfPFs3MJyjIJNsJaZXUSTp1qSH6RvBj8as9S24WPQkt2Tu1wXDtBZwSI6RHxrNF5T0I9RXzxgdskODc5zPcyy2lFgLq1+w6ctVhRG46zH2hHS8I4Q2BiHL4pednjULJYQJHdtAdHuGfgPgCT0vafMTXsnNH2h61DdH2h6ivnK0M3Mt3skrloCv/p1xrRezqViCHI7xGxGrzM9BFdD8mHGUyQ2LfE5CSULCDcQHdTP11Jj3j4GtXjyk38TXtXMU+IPpQ02z1Cn8BXz52He9xDOa1l3ntQjsLCfQzcVwDa2GoaQTtOo6euxrc/KFiW8FrSl862rAkNauW3ViOqxdfUCB1PTvCll7dTXtBsWvsp/CtT5va+wn8K14p29LLw/Gy7POsNcuIkMwBa2bbsHZVLLLEAzMwahxX/4eGYLlznzq16zO+WLBEdI0Dp579adbkv7cNe1/NrP2Lf8K0Pm1n7Nv+Fa+esPIzsbHxuIMzZOPda5bu236IyXnQCfq6gghvPYzNZ3Z3LS/wAYS1bvXXxbgDW0LmQ3IFzQ87yGVgQavS+b+Gvdfm1j7Nv0Wk+aY/2LX8K14L2oN3G4sMdbl9rPMx/olfvstzSGRGaO8SSBv49a6Ls1wluIB2FzIwWsXzbZHuG7zBAIB1gadww2nrU5cbJLfs16qcHF+xZ/hSoOGYx6WrR/yrXnXyg9lHtWrmVYzWx9Msbd1xymJ+paMSrHwG87DauEXtJdzPmmPab5pcJCXMlr7C24loMe8g9STICg04cLymw173e4bhj2rdlfiFH86obGwPEY3rb/AFrH4D2Wt49oI1y5faZa7eOpiSPD7I938+tbMcMt/ZFcLz8+I1rXmzw/7Ng/BQ38hStjYH/tWz/0z+lbQcOTypb3C7bCCPSp3v4MA8DxXUTaWACQmkBZJnUff4VdjcOs297dtUJHVQJ+E1kWrJT60iDueo+JqrFaUU+aqfUVv0vNSiwpGqx6rNehklSjUoMcVYpqkVYpqKsuCRHnt+FIvDF8qcvBX4/0NZS3hWalYA4YvlXL9sbZW/ZtpsAjXDt9YsFX+TetduL46VxfavJH9oIvjy7R6+BuMPH4VmrHW2cZ4UMwgQYA326Any2H76XNbWSYmYny26bdP362lgf5f0/2/Ypdv36/7/n0mvNrSL+/3+/0eP3+/wB/kKXmKP3+H7/8UhzVH7/f7/Ggv0UwSsM8SUfv9/v1qs8Xq+BoO1fbUYOTbsNi3rpugctrbWwHYsF0wTIILAb7b1dh9r2OVaxb2FkY73Q7K7m0yBUVmJZrbGPYI/e3H/KPiZmZl4z2Lb8uyBqdLyW2M3FZhbOoMrAA7x1ocU4BfPCvmWPdOo3TefmGCyPqZrLOJnvMDMwdPv3756eT9rPl3OH2H4ZzRkWse0bivzA6uxAuSTq06tPXeI/lWd2h7LYeaqfPLYuLbLFCbjoFLwGOpGHXSOvlXlnZvs5fsZNm8F5ARAjrb5a27qhWBW4qsS5OojU2/j4Vi8F7N5dn53CFQ63Pmy2sllFi4zkoYVgAVBHnspHjV8f7D1rhfZXCx7NzHx7YSze1a15lw69aaGIZmLDYeBFYOH8mfC7NxLtvHKPbYOjc/IMMpkGGuQfga8qz+y2XcxbSkF85LrMb75JZuSVaEUs0gSwMADox8a3faDFz8i5iM9kOtq0iXNV3WC4Qhi1jm20bv7zM9J6RVyT7+Udv2t7D8Pv6sm9YfmKNRfGLi80bTpQ98jzidutajhvye8LzLWvl5c6tOrIe8l7YAwBc6L3vLcj3VzXZO1xLFt59u5auMl5G5KrdttbDnWvcD3ZQEOv4JvuBWNhWOK2OEHHsrdtZHzhnci4ouNaKAfROrbbhZ3BgGKT/AKHpHaD5PsXLWyl1r4Wyi20VLkLCiAzAggtG01rcv5OcS3hNjvlZVvGD89ibyBVCgnSdSaRb1HXEe0Aa5rsdbzLWdbdXvJY5em9autksrtpbv/TSNerT0PgY2NdL8qd27kcNupYUu2q0xQCSyJcDGF8YgGB5VntZZx7GNR2byOBWsfIxBnvesXAVZcksttI1FuQ5togJJ1d2SSAffWV2N+TTGsX7GbYy3vIupk7qaHDIyTrX/EfDwrA4d2o4OvCLWNk7yiJdxkUi/wA7VLsFEEHUC2qf0rA7X8fbDbhtrh2Rcxke2oOPeIi2huJymvI0ss63mTuE8K6TbbJfkb/jPyVtkZTZRzrguFw6E2lPL0tqtqDq6LtHwqntB8medmKEyOKc1FJZQ+MohiCpaUYeBNUduuMZ/DMexZXLa/dyL1wnKa3bBRVW0BZQHuLJZiCY2B6dQezXanOtXckZNxnxUsXLq3sjkNdtOigjWuM5LKSSIHu6TU3nkunhlds/k5zM+9rbOXlL/dWWtHTb2g+y0MfeRO8UO1/yd5WZZxLa3cYNYtFLjG0E1t07nLTupH1NhO8Vy2X8oPErNi3lC9euJcu3ABexMe3jXEt65W0yObsgrG8fGRB6ztZ2rz7HEcWxYazy8lbZVLlqdBY6DqcGSJlvyqyepMz608N72B4Ln4dtrOZkW79tQosldZdBvqVmdQSvsx1jp0iurBrybhvbLi9zIzcQHEa7jLefmtbcJFh9JUKpMlpHX2YPWut+TPtNd4hhm9eVVdbr2joBCsAqOGCkmPbiJ8K5epw5eeVWV1oNQ0uqKx8i5ttXJWi7R8SO9u306O3x+qP1rbgQI8tvSuezE+ltr5uv866Fq6el8FJVZFOaRq7yoFCpNCqjHWnmqxVlYaxhcXa4Leq2hdlIOhY1MOhA1ECYM7nwrVDjGT44eUP8ts/6XNdKoqwRRLHKHtBdUy2PlL/0HP8ApBrQcezheyrd1Q4YJpYPbdI0NqX2gOsn0r05QKo4liC7aa2TGobH7LDdW/AgH8KhhFyJAP7/AH+nuqG4T4/v9/uenI2uO6e650up0ssjZlMEfl/L3Vl2ePofEfvavLZY26AWS3j+/d6/vxwc3g9y4ylbzqoA7gJ0sQwMN7io0z5Hx8UtcaTx/f7k+v4VlW+LWz9Yev7/AGPRPAwbHZ2/ph8kse9LBADJAAZYIgyGaDIGo+Uk3uFW0MXMpkaNftlFChvIsZHQbkmImfDJyu0Fm2yK7e1JnwUbadW/1iYEdT61h5fGcVmm4WXSgIcFlhXLAmVO3RgTtAJ94rc1EyuEY+9s5N1WASdV55IKBFIJadyjMI+sT7hRy+EYq6Xe8wVzzASdSNpZr2sGCAYIGrrCwOlC/m4t1bh0M2gICra0SVYop8l0EGWiQBPSKXLzcVgqXE1MENocq4HABDgKGJWT9G25EAxJnrUU4nDsSyUi7ccoQQHGpiSeXBLqCrSCWEhjBJ6Ui2OHyWS4Xh9Rt2wCCWusxLQu9sszAydO2+9WniuKGYiw5IjUHIIEI90tuzan1DST1JbqRVl3jGIlvU2P3gZNtQraTKGZmFWX67AsreI3ouzMXCW5dW4xDs9pnWGPTl6F0gQQdCA9faI8awn4FZ5otNfeQWRxpJJLoSirc3FoBLtsCdzoWSx3GblcUsbs2NOrVqZtILLLoZ855JkeKx1nTWdlZVsWmvrbUtoW9uIYnSNOrxEBRv8Ad91T4HPpjYgZwL91WRrm7h0BdZsEFgJZptN7ySSJmthewE5dn/1hWE5muUAujuubh8AsKdhsA23QVW+dZPdbH1ar2zJ7Ds7OTdRiQZJnpvMxQv5+PCvdsuum2dj7XK5WuAoabkKxkAHST75NDJiKtxIygVG+iQWYHXbJJmSNTL16G38YbHxcgshF21cQkswUDe2VAGiB9oEz+G9C7xHEYMGW6A4Luh1KDqeHcrq7xXUCSJgRFC7hYl5gk3tVxivSAWVmvs7ErDd60ynqAdoFMNM1vK1klbIAMgyS5XUR7tO0b7+NVZzuXIbEF1BtqYI5ICk+yVO07bSd+lbC3wvHtawGILWwSSBPLtOWOpure3p36ADyrCXgrtbKpnM2nmIxljubZTvkPsQYbznV57SYJn8TtvbRMrH5iXA5KMqsi6LiImrmadJIcMCYgA+VNiWuG2LbBMa1bS/allFoA3LZ9tWU7wqnUQegkxtVtrh1/WNF9eTKsFWNQQ3UeCxUyCvME+IYdIkDPt5Sv3bVq7bPNlSYaJYKu5I3UKTtuWIgRJfxBrbfZ7gTINOPbKs+x03NmLFdAc+xvJ0SOgMdJuv9nODsyXyjFkC6Iu5AMWEBVVTUN9KggR3uu80uNYS0wHzVmA1Q3f0y9wXCxDJsJdo3JBUiPE3X8myWFxsS4WXxWNiEuDZdQDdxXG0+0AOorW39on/BvDEuXiEuqzh0vXBevaRzBzXDtqhZEH8R51mdnMHh3Dldce6EW4bZKvkFxLNy0Kqzd3UXVZ8e7PQVRc43iOWdheUMSWJDKkry0F0rq2PeQAxO3Tu0nzzDYtbK3FOst9csWcqQ8id2awRHmp86l2+Lo6peIWWEi7bMaZh1iGMKevidh51jHiVkgkXEjvb6gAdIlonqAOvlWtw8Czc+mU3VJLASR3QJtFQrAwpAO3gDtG0Pj8DsqxcapkGCwIOgFUJ28AT67zAjH+KscMHyLUEFd2BBkEBSQQfGt+RWi4faAyAo6JbMePTSv9a3jCuvp/CUpFI1OTVRroFipRmhV1MYopwarBp5qNLFp5qnVTg0F6mjVSmnDURVd4ZZclns2nY9Wa2rE+G5IpV4Hi//AB7H/wCpP0rMVqIaiNc3ZjBYycWxPmLSA+oFUv2Qwj/yY/w3Lq/yetyGo6qitF/wXiDot1f8ORfH/wB6g7H2Pq3Mhf8ArM3+ua34NGaDmn7GqemZmCPvY5/1WDVg7LMB3cu//mW0f5IK6KaNTIOcHZq+OmWf81lT/JhU/wCH8udsq1Hvxm9P7/8ApXSA1Jp1g5tuD5o6XbDfFLi/1amGDnDwsH/qXB/O3XR6qINTpDXOC1nD/lWj7heP9UFAvm//ABp+F63/AFIrpZoTT2+I5W7by29rDnw3ewehkdX86VbGUGLDDIY9WD48+PU8z3n1NdcTQmnSDjsrFyHMti3CdJQxetCVPVWAuww69fOqrWDkoHC4t3S40kc20YUIECqeZIAA6V24NCadIa89v8JvmIxshNJVhy7loAFQsfXO0IBHvPnQu4WWPYtZSSwYwynoWMD6TYd4D4KJmvQpqE06jz51zfs5Q8zoVvBZ843Un/OR5Ul25lAABMn/AJm/JuEy57h7o30iRHQzXoZoU6Qedf2lmg/3N0iZ/wDw8mYBPknlHwI6mdrDnvoUfN3BGlWLYV4LoLDmBV0CJGrbpMda78moadIPPLfaW/bAHLVQDGjlXF0rp2C9Bs3j4jy8N1i9p7TwDIJHTS0+8RG/4V1E1i8RWUiCw1KWA6lR1geJ8fwrPLhMVr+HsjXyymZt+neEyD+FbRjWq4ag5rMgbl6YDOpRiSwkBSAYGnqQOoia2RNa4TwI1VtRmq3atA6qlVTQqmKJppqtTTA1EWg0VNJNFetFXg0wNVzTTRFs0wakWiKC0GmFUg080Fk0QarmmBoHmjNJNGaosBqTS1FoGBpqrFMKBpqaqWagqh5qA1Wxpqgaak0pNCaAsaANB6ANQNNAmhNAmghNCaDUBQNNVs1EmkJoqOaqLU71VQAmkJotVZNFTapUipQf/9k="/>
          <p:cNvSpPr>
            <a:spLocks noChangeAspect="1" noChangeArrowheads="1"/>
          </p:cNvSpPr>
          <p:nvPr/>
        </p:nvSpPr>
        <p:spPr bwMode="auto">
          <a:xfrm>
            <a:off x="115888"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sz="1800">
              <a:latin typeface="Century Gothic" charset="0"/>
              <a:ea typeface="微軟正黑體" charset="0"/>
              <a:cs typeface="微軟正黑體" charset="0"/>
            </a:endParaRPr>
          </a:p>
        </p:txBody>
      </p:sp>
      <p:pic>
        <p:nvPicPr>
          <p:cNvPr id="55303" name="Picture 12" descr="http://imshopping.rediff.com/imgshop/300-400/shopping/pixs/17926/v/vinex1._sell-vaginex-female-cre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221163"/>
            <a:ext cx="29876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5530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183F1892-C310-C047-A72B-D16DEDBB6FEC}" type="slidenum">
              <a:rPr lang="zh-TW" altLang="en-US" sz="1400">
                <a:solidFill>
                  <a:schemeClr val="bg1"/>
                </a:solidFill>
              </a:rPr>
              <a:pPr/>
              <a:t>33</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1"/>
          <p:cNvSpPr>
            <a:spLocks noGrp="1"/>
          </p:cNvSpPr>
          <p:nvPr>
            <p:ph type="title"/>
          </p:nvPr>
        </p:nvSpPr>
        <p:spPr>
          <a:xfrm>
            <a:off x="468313" y="409575"/>
            <a:ext cx="7589837" cy="1281113"/>
          </a:xfrm>
        </p:spPr>
        <p:txBody>
          <a:bodyPr/>
          <a:lstStyle/>
          <a:p>
            <a:r>
              <a:rPr kumimoji="0" lang="en-US" altLang="zh-TW" sz="4400" b="1">
                <a:latin typeface="Arial" charset="0"/>
                <a:cs typeface="Arial" charset="0"/>
              </a:rPr>
              <a:t>Product Selection Guide (1)</a:t>
            </a:r>
            <a:endParaRPr kumimoji="0" lang="zh-TW" altLang="en-US" sz="4400" b="1">
              <a:latin typeface="Arial" charset="0"/>
              <a:cs typeface="Arial" charset="0"/>
            </a:endParaRPr>
          </a:p>
        </p:txBody>
      </p:sp>
      <p:sp>
        <p:nvSpPr>
          <p:cNvPr id="56322" name="內容版面配置區 2"/>
          <p:cNvSpPr>
            <a:spLocks noGrp="1"/>
          </p:cNvSpPr>
          <p:nvPr>
            <p:ph idx="1"/>
          </p:nvPr>
        </p:nvSpPr>
        <p:spPr>
          <a:xfrm>
            <a:off x="539750" y="1338263"/>
            <a:ext cx="8424863" cy="5403850"/>
          </a:xfrm>
          <a:solidFill>
            <a:srgbClr val="FFFFFF"/>
          </a:solidFill>
        </p:spPr>
        <p:txBody>
          <a:bodyPr/>
          <a:lstStyle/>
          <a:p>
            <a:r>
              <a:rPr kumimoji="0" lang="en-US" altLang="zh-TW" sz="2200">
                <a:latin typeface="Calibri" charset="0"/>
                <a:ea typeface="新細明體" charset="0"/>
              </a:rPr>
              <a:t>12</a:t>
            </a:r>
            <a:r>
              <a:rPr kumimoji="0" lang="zh-TW" altLang="en-US" sz="2200">
                <a:latin typeface="Calibri" charset="0"/>
                <a:ea typeface="新細明體" charset="0"/>
              </a:rPr>
              <a:t>歲以下小女孩：</a:t>
            </a:r>
            <a:endParaRPr kumimoji="0" lang="en-US" altLang="zh-TW" sz="2200">
              <a:latin typeface="Calibri" charset="0"/>
              <a:ea typeface="新細明體" charset="0"/>
            </a:endParaRPr>
          </a:p>
          <a:p>
            <a:pPr lvl="1">
              <a:buFont typeface="Wingdings" charset="0"/>
              <a:buChar char="ü"/>
            </a:pPr>
            <a:r>
              <a:rPr kumimoji="0" lang="zh-TW" altLang="en-US" sz="2000">
                <a:latin typeface="Calibri" charset="0"/>
                <a:ea typeface="新細明體" charset="0"/>
              </a:rPr>
              <a:t>不適合自我照護，需要轉介到醫院檢查感染原因</a:t>
            </a:r>
            <a:endParaRPr kumimoji="0" lang="en-US" altLang="zh-TW" sz="2000">
              <a:latin typeface="Calibri" charset="0"/>
              <a:ea typeface="新細明體" charset="0"/>
            </a:endParaRPr>
          </a:p>
          <a:p>
            <a:pPr lvl="1">
              <a:buFont typeface="Wingdings" charset="0"/>
              <a:buChar char="ü"/>
            </a:pPr>
            <a:r>
              <a:rPr kumimoji="0" lang="zh-TW" altLang="en-US" sz="2000">
                <a:latin typeface="Calibri" charset="0"/>
                <a:ea typeface="新細明體" charset="0"/>
              </a:rPr>
              <a:t>有被性虐待的可能</a:t>
            </a:r>
          </a:p>
          <a:p>
            <a:r>
              <a:rPr kumimoji="0" lang="zh-TW" altLang="en-US" sz="2200">
                <a:latin typeface="Calibri" charset="0"/>
                <a:ea typeface="新細明體" charset="0"/>
              </a:rPr>
              <a:t>懷孕：</a:t>
            </a:r>
            <a:endParaRPr kumimoji="0" lang="en-US" altLang="zh-TW" sz="2200">
              <a:latin typeface="Calibri" charset="0"/>
              <a:ea typeface="新細明體" charset="0"/>
            </a:endParaRPr>
          </a:p>
          <a:p>
            <a:pPr lvl="1">
              <a:buFont typeface="Wingdings" charset="0"/>
              <a:buChar char="ü"/>
            </a:pPr>
            <a:r>
              <a:rPr kumimoji="0" lang="zh-TW" altLang="en-US" sz="2000">
                <a:latin typeface="Calibri" charset="0"/>
                <a:ea typeface="新細明體" charset="0"/>
              </a:rPr>
              <a:t>有可能造成新生兒敗血症、鵝口瘡</a:t>
            </a:r>
            <a:endParaRPr kumimoji="0" lang="en-US" altLang="zh-TW" sz="2000">
              <a:latin typeface="Calibri" charset="0"/>
              <a:ea typeface="新細明體" charset="0"/>
            </a:endParaRPr>
          </a:p>
          <a:p>
            <a:pPr lvl="1">
              <a:buFont typeface="Wingdings" charset="0"/>
              <a:buChar char="ü"/>
            </a:pPr>
            <a:r>
              <a:rPr kumimoji="0" lang="zh-TW" altLang="en-US" sz="2000">
                <a:latin typeface="Calibri" charset="0"/>
                <a:ea typeface="新細明體" charset="0"/>
              </a:rPr>
              <a:t>懷孕的前三個月最好先不要給藥</a:t>
            </a:r>
            <a:endParaRPr kumimoji="0" lang="en-US" altLang="zh-TW" sz="2000">
              <a:latin typeface="Calibri" charset="0"/>
              <a:ea typeface="新細明體" charset="0"/>
            </a:endParaRPr>
          </a:p>
          <a:p>
            <a:pPr lvl="1">
              <a:buFont typeface="Wingdings" charset="0"/>
              <a:buChar char="ü"/>
            </a:pPr>
            <a:r>
              <a:rPr kumimoji="0" lang="zh-TW" altLang="en-US" sz="2000">
                <a:latin typeface="Calibri" charset="0"/>
                <a:ea typeface="新細明體" charset="0"/>
              </a:rPr>
              <a:t>自我照護較不適合</a:t>
            </a:r>
            <a:endParaRPr kumimoji="0" lang="en-US" altLang="zh-TW" sz="2000">
              <a:latin typeface="Calibri" charset="0"/>
              <a:ea typeface="新細明體" charset="0"/>
            </a:endParaRPr>
          </a:p>
          <a:p>
            <a:pPr lvl="1">
              <a:buFont typeface="Wingdings" charset="0"/>
              <a:buChar char="ü"/>
            </a:pPr>
            <a:r>
              <a:rPr kumimoji="0" lang="zh-TW" altLang="en-US" sz="2000">
                <a:latin typeface="Calibri" charset="0"/>
                <a:ea typeface="新細明體" charset="0"/>
              </a:rPr>
              <a:t>不能用口服藥，</a:t>
            </a:r>
            <a:r>
              <a:rPr kumimoji="0" lang="zh-TW" altLang="en-US" sz="2000">
                <a:solidFill>
                  <a:srgbClr val="FF0000"/>
                </a:solidFill>
                <a:latin typeface="Calibri" charset="0"/>
                <a:ea typeface="新細明體" charset="0"/>
              </a:rPr>
              <a:t>以外用藥</a:t>
            </a:r>
            <a:r>
              <a:rPr kumimoji="0" lang="en-US" altLang="zh-TW" sz="2000">
                <a:solidFill>
                  <a:srgbClr val="FF0000"/>
                </a:solidFill>
                <a:latin typeface="Calibri" charset="0"/>
                <a:ea typeface="新細明體" charset="0"/>
              </a:rPr>
              <a:t>(Butoconazole</a:t>
            </a:r>
            <a:r>
              <a:rPr kumimoji="0" lang="zh-TW" altLang="en-US" sz="2000">
                <a:solidFill>
                  <a:srgbClr val="FF0000"/>
                </a:solidFill>
                <a:latin typeface="Calibri" charset="0"/>
                <a:ea typeface="新細明體" charset="0"/>
              </a:rPr>
              <a:t>、</a:t>
            </a:r>
            <a:r>
              <a:rPr kumimoji="0" lang="en-US" altLang="zh-TW" sz="2000">
                <a:solidFill>
                  <a:srgbClr val="FF0000"/>
                </a:solidFill>
                <a:latin typeface="Calibri" charset="0"/>
                <a:ea typeface="新細明體" charset="0"/>
              </a:rPr>
              <a:t>Clotrimazole</a:t>
            </a:r>
            <a:r>
              <a:rPr kumimoji="0" lang="zh-TW" altLang="en-US" sz="2000">
                <a:solidFill>
                  <a:srgbClr val="FF0000"/>
                </a:solidFill>
                <a:latin typeface="Calibri" charset="0"/>
                <a:ea typeface="新細明體" charset="0"/>
              </a:rPr>
              <a:t>、</a:t>
            </a:r>
            <a:r>
              <a:rPr kumimoji="0" lang="en-US" altLang="zh-TW" sz="2000">
                <a:solidFill>
                  <a:srgbClr val="FF0000"/>
                </a:solidFill>
                <a:latin typeface="Calibri" charset="0"/>
                <a:ea typeface="新細明體" charset="0"/>
              </a:rPr>
              <a:t>Miconazole)</a:t>
            </a:r>
            <a:r>
              <a:rPr kumimoji="0" lang="zh-TW" altLang="en-US" sz="2000">
                <a:solidFill>
                  <a:srgbClr val="FF0000"/>
                </a:solidFill>
                <a:latin typeface="Calibri" charset="0"/>
                <a:ea typeface="新細明體" charset="0"/>
              </a:rPr>
              <a:t>為主</a:t>
            </a:r>
          </a:p>
          <a:p>
            <a:pPr lvl="1">
              <a:buFont typeface="Wingdings" charset="0"/>
              <a:buChar char="ü"/>
            </a:pPr>
            <a:r>
              <a:rPr kumimoji="0" lang="zh-TW" altLang="en-US" sz="2000">
                <a:latin typeface="Calibri" charset="0"/>
                <a:ea typeface="新細明體" charset="0"/>
              </a:rPr>
              <a:t>需評估是否有併發症，如：糖尿病，以及其他陰道疾病，因細菌性陰道炎和滴蟲性陰道炎都會對胎兒有不良影響</a:t>
            </a:r>
            <a:endParaRPr kumimoji="0" lang="en-US" altLang="zh-TW" sz="2000">
              <a:latin typeface="Calibri" charset="0"/>
              <a:ea typeface="新細明體" charset="0"/>
            </a:endParaRPr>
          </a:p>
          <a:p>
            <a:r>
              <a:rPr kumimoji="0" lang="zh-TW" altLang="en-US" sz="2200">
                <a:latin typeface="Calibri" charset="0"/>
                <a:ea typeface="新細明體" charset="0"/>
              </a:rPr>
              <a:t>哺乳婦女和老人在使用</a:t>
            </a:r>
            <a:r>
              <a:rPr kumimoji="0" lang="en-US" altLang="zh-TW" sz="2200">
                <a:latin typeface="Calibri" charset="0"/>
                <a:ea typeface="新細明體" charset="0"/>
              </a:rPr>
              <a:t>OTC</a:t>
            </a:r>
            <a:r>
              <a:rPr kumimoji="0" lang="zh-TW" altLang="en-US" sz="2200">
                <a:latin typeface="Calibri" charset="0"/>
                <a:ea typeface="新細明體" charset="0"/>
              </a:rPr>
              <a:t>上較無問題</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5632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1722F5BB-D578-904D-A74B-E09F9699BB1D}" type="slidenum">
              <a:rPr lang="zh-TW" altLang="en-US" sz="1400">
                <a:solidFill>
                  <a:schemeClr val="bg1"/>
                </a:solidFill>
              </a:rPr>
              <a:pPr/>
              <a:t>34</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內容版面配置區 2"/>
          <p:cNvSpPr>
            <a:spLocks noGrp="1"/>
          </p:cNvSpPr>
          <p:nvPr>
            <p:ph idx="1"/>
          </p:nvPr>
        </p:nvSpPr>
        <p:spPr>
          <a:xfrm>
            <a:off x="539750" y="1706563"/>
            <a:ext cx="8424863" cy="3776662"/>
          </a:xfrm>
          <a:solidFill>
            <a:srgbClr val="FFFFFF"/>
          </a:solidFill>
        </p:spPr>
        <p:txBody>
          <a:bodyPr rtlCol="0">
            <a:normAutofit/>
          </a:bodyPr>
          <a:lstStyle/>
          <a:p>
            <a:pPr marL="352425" indent="-352425" fontAlgn="auto">
              <a:spcAft>
                <a:spcPts val="0"/>
              </a:spcAft>
              <a:buFont typeface="Wingdings" pitchFamily="2" charset="2"/>
              <a:buChar char="n"/>
              <a:defRPr/>
            </a:pPr>
            <a:r>
              <a:rPr kumimoji="0" lang="zh-TW" altLang="en-US" sz="2800" dirty="0" smtClean="0">
                <a:solidFill>
                  <a:schemeClr val="tx1">
                    <a:lumMod val="65000"/>
                    <a:lumOff val="35000"/>
                  </a:schemeClr>
                </a:solidFill>
                <a:cs typeface="+mn-cs"/>
              </a:rPr>
              <a:t>可依病人偏好選擇</a:t>
            </a:r>
            <a:r>
              <a:rPr kumimoji="0" lang="zh-TW" altLang="en-US" sz="2800" dirty="0" smtClean="0">
                <a:solidFill>
                  <a:srgbClr val="FF0000"/>
                </a:solidFill>
                <a:cs typeface="+mn-cs"/>
              </a:rPr>
              <a:t>錠劑、栓劑、乳霜、軟膏</a:t>
            </a:r>
            <a:r>
              <a:rPr kumimoji="0" lang="zh-TW" altLang="en-US" sz="2800" dirty="0" smtClean="0">
                <a:solidFill>
                  <a:schemeClr val="tx1">
                    <a:lumMod val="65000"/>
                    <a:lumOff val="35000"/>
                  </a:schemeClr>
                </a:solidFill>
                <a:cs typeface="+mn-cs"/>
              </a:rPr>
              <a:t>等劑型，都是外用藥</a:t>
            </a:r>
            <a:endParaRPr kumimoji="0" lang="en-US" altLang="zh-TW" sz="2800" dirty="0" smtClean="0">
              <a:solidFill>
                <a:schemeClr val="tx1">
                  <a:lumMod val="65000"/>
                  <a:lumOff val="35000"/>
                </a:schemeClr>
              </a:solidFill>
              <a:cs typeface="+mn-cs"/>
            </a:endParaRPr>
          </a:p>
          <a:p>
            <a:pPr marL="352425" indent="-352425" fontAlgn="auto">
              <a:spcAft>
                <a:spcPts val="0"/>
              </a:spcAft>
              <a:buFont typeface="Wingdings" pitchFamily="2" charset="2"/>
              <a:buChar char="n"/>
              <a:defRPr/>
            </a:pPr>
            <a:r>
              <a:rPr kumimoji="0" lang="zh-TW" altLang="en-US" sz="2800" dirty="0" smtClean="0">
                <a:solidFill>
                  <a:schemeClr val="tx1">
                    <a:lumMod val="65000"/>
                    <a:lumOff val="35000"/>
                  </a:schemeClr>
                </a:solidFill>
                <a:cs typeface="+mn-cs"/>
              </a:rPr>
              <a:t>復發的病人可能偏好療程較短的藥物</a:t>
            </a:r>
          </a:p>
          <a:p>
            <a:pPr marL="352425" indent="-352425" fontAlgn="auto">
              <a:spcAft>
                <a:spcPts val="0"/>
              </a:spcAft>
              <a:buFont typeface="Wingdings" pitchFamily="2" charset="2"/>
              <a:buChar char="n"/>
              <a:defRPr/>
            </a:pPr>
            <a:r>
              <a:rPr kumimoji="0" lang="zh-TW" altLang="en-US" sz="2800" dirty="0" smtClean="0">
                <a:solidFill>
                  <a:schemeClr val="tx1">
                    <a:lumMod val="65000"/>
                    <a:lumOff val="35000"/>
                  </a:schemeClr>
                </a:solidFill>
                <a:cs typeface="+mn-cs"/>
              </a:rPr>
              <a:t>症狀較嚴重時，可以單獨使用乳霜或額外再加上栓劑或錠劑</a:t>
            </a:r>
          </a:p>
          <a:p>
            <a:pPr fontAlgn="auto">
              <a:spcAft>
                <a:spcPts val="0"/>
              </a:spcAft>
              <a:buFont typeface="Wingdings" pitchFamily="2" charset="2"/>
              <a:buChar char="n"/>
              <a:defRPr/>
            </a:pPr>
            <a:endParaRPr kumimoji="0" lang="zh-TW" altLang="en-US" dirty="0" smtClean="0">
              <a:solidFill>
                <a:schemeClr val="tx1">
                  <a:lumMod val="65000"/>
                  <a:lumOff val="35000"/>
                </a:schemeClr>
              </a:solidFill>
              <a:cs typeface="+mn-cs"/>
            </a:endParaRPr>
          </a:p>
        </p:txBody>
      </p:sp>
      <p:sp>
        <p:nvSpPr>
          <p:cNvPr id="57346" name="標題 1"/>
          <p:cNvSpPr txBox="1">
            <a:spLocks/>
          </p:cNvSpPr>
          <p:nvPr/>
        </p:nvSpPr>
        <p:spPr bwMode="auto">
          <a:xfrm>
            <a:off x="468313" y="409575"/>
            <a:ext cx="758983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4400" b="1">
                <a:solidFill>
                  <a:schemeClr val="accent1"/>
                </a:solidFill>
                <a:cs typeface="Arial" charset="0"/>
              </a:rPr>
              <a:t>Product Selection Guide (2)</a:t>
            </a:r>
            <a:endParaRPr lang="zh-TW" altLang="en-US" sz="4400" b="1">
              <a:solidFill>
                <a:schemeClr val="accent1"/>
              </a:solidFill>
              <a:cs typeface="Arial" charset="0"/>
            </a:endParaRPr>
          </a:p>
        </p:txBody>
      </p:sp>
      <p:sp>
        <p:nvSpPr>
          <p:cNvPr id="3" name="日期版面配置區 2"/>
          <p:cNvSpPr>
            <a:spLocks noGrp="1"/>
          </p:cNvSpPr>
          <p:nvPr>
            <p:ph type="dt" sz="quarter" idx="10"/>
          </p:nvPr>
        </p:nvSpPr>
        <p:spPr/>
        <p:txBody>
          <a:bodyPr/>
          <a:lstStyle/>
          <a:p>
            <a:pPr>
              <a:defRPr/>
            </a:pPr>
            <a:r>
              <a:rPr lang="en-US" altLang="zh-TW"/>
              <a:t>2015/7/25</a:t>
            </a:r>
            <a:endParaRPr lang="zh-TW" altLang="en-US"/>
          </a:p>
        </p:txBody>
      </p:sp>
      <p:sp>
        <p:nvSpPr>
          <p:cNvPr id="5734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4EC607D2-B47F-1C43-AABC-D71DBCEDC247}" type="slidenum">
              <a:rPr lang="zh-TW" altLang="en-US" sz="1400">
                <a:solidFill>
                  <a:schemeClr val="bg1"/>
                </a:solidFill>
              </a:rPr>
              <a:pPr/>
              <a:t>35</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標題 1"/>
          <p:cNvSpPr>
            <a:spLocks noGrp="1"/>
          </p:cNvSpPr>
          <p:nvPr>
            <p:ph type="title"/>
          </p:nvPr>
        </p:nvSpPr>
        <p:spPr>
          <a:xfrm>
            <a:off x="-9525" y="71438"/>
            <a:ext cx="9153525" cy="836612"/>
          </a:xfrm>
          <a:solidFill>
            <a:srgbClr val="FFFFFF"/>
          </a:solidFill>
        </p:spPr>
        <p:txBody>
          <a:bodyPr anchor="ctr"/>
          <a:lstStyle/>
          <a:p>
            <a:pPr algn="ctr"/>
            <a:r>
              <a:rPr kumimoji="0" lang="en-US" altLang="zh-TW" sz="3200" b="1">
                <a:latin typeface="Arial" charset="0"/>
                <a:cs typeface="Arial" charset="0"/>
              </a:rPr>
              <a:t>How to Apply Vaginal Antifungal Products</a:t>
            </a:r>
            <a:endParaRPr kumimoji="0" lang="zh-TW" altLang="en-US" sz="3200" b="1">
              <a:latin typeface="Arial" charset="0"/>
              <a:cs typeface="Arial" charset="0"/>
            </a:endParaRPr>
          </a:p>
        </p:txBody>
      </p:sp>
      <p:sp>
        <p:nvSpPr>
          <p:cNvPr id="3" name="內容版面配置區 2"/>
          <p:cNvSpPr>
            <a:spLocks noGrp="1"/>
          </p:cNvSpPr>
          <p:nvPr>
            <p:ph idx="1"/>
          </p:nvPr>
        </p:nvSpPr>
        <p:spPr>
          <a:xfrm>
            <a:off x="107950" y="863600"/>
            <a:ext cx="8964613" cy="6021388"/>
          </a:xfrm>
          <a:solidFill>
            <a:srgbClr val="FFFFFF"/>
          </a:solidFill>
        </p:spPr>
        <p:txBody>
          <a:bodyPr rtlCol="0">
            <a:normAutofit lnSpcReduction="10000"/>
          </a:bodyPr>
          <a:lstStyle/>
          <a:p>
            <a:pPr marL="457200" indent="-457200" fontAlgn="auto">
              <a:spcAft>
                <a:spcPts val="0"/>
              </a:spcAft>
              <a:buFont typeface="Wingdings" pitchFamily="2" charset="2"/>
              <a:buChar char="Ø"/>
              <a:defRPr/>
            </a:pPr>
            <a:r>
              <a:rPr kumimoji="0" lang="zh-TW" altLang="en-US" b="1" dirty="0" smtClean="0">
                <a:solidFill>
                  <a:schemeClr val="accent5">
                    <a:lumMod val="75000"/>
                  </a:schemeClr>
                </a:solidFill>
                <a:cs typeface="+mn-cs"/>
              </a:rPr>
              <a:t>陰道栓劑該如何使用：</a:t>
            </a:r>
            <a:endParaRPr kumimoji="0" lang="en-US" altLang="zh-TW" dirty="0" smtClean="0">
              <a:solidFill>
                <a:schemeClr val="tx1">
                  <a:lumMod val="75000"/>
                  <a:lumOff val="25000"/>
                </a:schemeClr>
              </a:solidFill>
              <a:cs typeface="+mn-cs"/>
            </a:endParaRPr>
          </a:p>
          <a:p>
            <a:pPr marL="914400" lvl="2" indent="-457200" fontAlgn="auto">
              <a:spcAft>
                <a:spcPts val="0"/>
              </a:spcAft>
              <a:buSzPct val="100000"/>
              <a:buFont typeface="Wingdings" charset="2"/>
              <a:buAutoNum type="circleNumWdBlackPlain"/>
              <a:defRPr/>
            </a:pPr>
            <a:r>
              <a:rPr kumimoji="0" lang="zh-TW" altLang="en-US" dirty="0" smtClean="0">
                <a:solidFill>
                  <a:schemeClr val="tx1">
                    <a:lumMod val="75000"/>
                    <a:lumOff val="25000"/>
                  </a:schemeClr>
                </a:solidFill>
              </a:rPr>
              <a:t>使用前先清潔手及外陰部，等到全乾後再開始使用藥品</a:t>
            </a:r>
            <a:endParaRPr kumimoji="0" lang="en-US" altLang="zh-TW" dirty="0">
              <a:solidFill>
                <a:schemeClr val="tx1">
                  <a:lumMod val="75000"/>
                  <a:lumOff val="25000"/>
                </a:schemeClr>
              </a:solidFill>
            </a:endParaRPr>
          </a:p>
          <a:p>
            <a:pPr marL="914400" lvl="2" indent="-457200" fontAlgn="auto">
              <a:spcAft>
                <a:spcPts val="0"/>
              </a:spcAft>
              <a:buSzPct val="100000"/>
              <a:buFont typeface="Wingdings" charset="2"/>
              <a:buAutoNum type="circleNumWdBlackPlain"/>
              <a:defRPr/>
            </a:pPr>
            <a:r>
              <a:rPr kumimoji="0" lang="zh-TW" altLang="en-US" dirty="0" smtClean="0">
                <a:solidFill>
                  <a:srgbClr val="FF0000"/>
                </a:solidFill>
              </a:rPr>
              <a:t>仰躺</a:t>
            </a:r>
            <a:r>
              <a:rPr kumimoji="0" lang="zh-TW" altLang="en-US" dirty="0" smtClean="0">
                <a:solidFill>
                  <a:schemeClr val="tx1">
                    <a:lumMod val="75000"/>
                    <a:lumOff val="25000"/>
                  </a:schemeClr>
                </a:solidFill>
              </a:rPr>
              <a:t>，雙腳往腹部彎曲，雙腿分開，將栓劑用手指推到陰道深處，約兩個食指指節深。</a:t>
            </a:r>
            <a:endParaRPr kumimoji="0" lang="en-US" altLang="zh-TW" dirty="0">
              <a:solidFill>
                <a:schemeClr val="tx1">
                  <a:lumMod val="75000"/>
                  <a:lumOff val="25000"/>
                </a:schemeClr>
              </a:solidFill>
            </a:endParaRPr>
          </a:p>
          <a:p>
            <a:pPr marL="914400" lvl="2" indent="-457200" fontAlgn="auto">
              <a:spcAft>
                <a:spcPts val="0"/>
              </a:spcAft>
              <a:buSzPct val="100000"/>
              <a:buFont typeface="Wingdings" charset="2"/>
              <a:buAutoNum type="circleNumWdBlackPlain"/>
              <a:defRPr/>
            </a:pPr>
            <a:r>
              <a:rPr kumimoji="0" lang="zh-TW" altLang="en-US" dirty="0" smtClean="0">
                <a:solidFill>
                  <a:schemeClr val="tx1">
                    <a:lumMod val="75000"/>
                    <a:lumOff val="25000"/>
                  </a:schemeClr>
                </a:solidFill>
              </a:rPr>
              <a:t>陰道栓劑通常在</a:t>
            </a:r>
            <a:r>
              <a:rPr kumimoji="0" lang="zh-TW" altLang="en-US" dirty="0" smtClean="0">
                <a:solidFill>
                  <a:srgbClr val="FF0000"/>
                </a:solidFill>
              </a:rPr>
              <a:t>睡前使用</a:t>
            </a:r>
            <a:r>
              <a:rPr kumimoji="0" lang="zh-TW" altLang="en-US" dirty="0" smtClean="0">
                <a:solidFill>
                  <a:schemeClr val="tx1">
                    <a:lumMod val="75000"/>
                    <a:lumOff val="25000"/>
                  </a:schemeClr>
                </a:solidFill>
              </a:rPr>
              <a:t>，讓藥品有足夠的時間溶化吸收，躺下也可防止藥品流出。</a:t>
            </a:r>
            <a:endParaRPr kumimoji="0" lang="en-US" altLang="zh-TW" dirty="0" smtClean="0">
              <a:solidFill>
                <a:schemeClr val="tx1">
                  <a:lumMod val="75000"/>
                  <a:lumOff val="25000"/>
                </a:schemeClr>
              </a:solidFill>
            </a:endParaRPr>
          </a:p>
          <a:p>
            <a:pPr marL="914400" lvl="2" indent="-457200" fontAlgn="auto">
              <a:spcAft>
                <a:spcPts val="0"/>
              </a:spcAft>
              <a:buSzPct val="100000"/>
              <a:buFont typeface="Wingdings" charset="2"/>
              <a:buAutoNum type="circleNumWdBlackPlain"/>
              <a:defRPr/>
            </a:pPr>
            <a:r>
              <a:rPr kumimoji="0" lang="zh-TW" altLang="en-US" dirty="0" smtClean="0">
                <a:solidFill>
                  <a:schemeClr val="tx1">
                    <a:lumMod val="75000"/>
                    <a:lumOff val="25000"/>
                  </a:schemeClr>
                </a:solidFill>
              </a:rPr>
              <a:t>使用後如果有黏稠或水水的液體流出來，這些都是屬於正常現象，不須過度緊張。</a:t>
            </a:r>
            <a:endParaRPr kumimoji="0" lang="en-US" altLang="zh-TW" dirty="0">
              <a:solidFill>
                <a:schemeClr val="tx1">
                  <a:lumMod val="75000"/>
                  <a:lumOff val="25000"/>
                </a:schemeClr>
              </a:solidFill>
            </a:endParaRPr>
          </a:p>
          <a:p>
            <a:pPr marL="914400" lvl="2" indent="-457200" fontAlgn="auto">
              <a:spcAft>
                <a:spcPts val="0"/>
              </a:spcAft>
              <a:buSzPct val="100000"/>
              <a:buFont typeface="Wingdings" charset="2"/>
              <a:buAutoNum type="circleNumWdBlackPlain"/>
              <a:defRPr/>
            </a:pPr>
            <a:r>
              <a:rPr kumimoji="0" lang="zh-TW" altLang="en-US" dirty="0" smtClean="0">
                <a:solidFill>
                  <a:schemeClr val="tx1">
                    <a:lumMod val="75000"/>
                    <a:lumOff val="25000"/>
                  </a:schemeClr>
                </a:solidFill>
              </a:rPr>
              <a:t>陰道栓劑即使在月經期間，仍要繼續用藥，除非醫師有特別指示，不可自行停用。</a:t>
            </a:r>
            <a:endParaRPr kumimoji="0" lang="en-US" altLang="zh-TW" dirty="0">
              <a:solidFill>
                <a:schemeClr val="tx1">
                  <a:lumMod val="75000"/>
                  <a:lumOff val="25000"/>
                </a:schemeClr>
              </a:solidFill>
            </a:endParaRPr>
          </a:p>
          <a:p>
            <a:pPr marL="914400" lvl="2" indent="-457200" fontAlgn="auto">
              <a:spcAft>
                <a:spcPts val="0"/>
              </a:spcAft>
              <a:buSzPct val="100000"/>
              <a:buFont typeface="Wingdings" charset="2"/>
              <a:buAutoNum type="circleNumWdBlackPlain"/>
              <a:defRPr/>
            </a:pPr>
            <a:r>
              <a:rPr kumimoji="0" lang="zh-TW" altLang="en-US" dirty="0" smtClean="0">
                <a:solidFill>
                  <a:schemeClr val="tx1">
                    <a:lumMod val="75000"/>
                    <a:lumOff val="25000"/>
                  </a:schemeClr>
                </a:solidFill>
              </a:rPr>
              <a:t>陰道栓劑使用期間應該儘量</a:t>
            </a:r>
            <a:r>
              <a:rPr kumimoji="0" lang="zh-TW" altLang="en-US" dirty="0" smtClean="0">
                <a:solidFill>
                  <a:srgbClr val="FF0000"/>
                </a:solidFill>
              </a:rPr>
              <a:t>避免性交</a:t>
            </a:r>
            <a:r>
              <a:rPr kumimoji="0" lang="zh-TW" altLang="en-US" dirty="0" smtClean="0">
                <a:solidFill>
                  <a:schemeClr val="tx1">
                    <a:lumMod val="75000"/>
                    <a:lumOff val="25000"/>
                  </a:schemeClr>
                </a:solidFill>
              </a:rPr>
              <a:t>，避免伴侶間互相感染。</a:t>
            </a:r>
            <a:endParaRPr kumimoji="0" lang="en-US" altLang="zh-TW" dirty="0" smtClean="0">
              <a:solidFill>
                <a:schemeClr val="tx1">
                  <a:lumMod val="75000"/>
                  <a:lumOff val="25000"/>
                </a:schemeClr>
              </a:solidFill>
            </a:endParaRPr>
          </a:p>
          <a:p>
            <a:pPr marL="457200" indent="-457200" fontAlgn="auto">
              <a:spcAft>
                <a:spcPts val="0"/>
              </a:spcAft>
              <a:buFont typeface="Wingdings" pitchFamily="2" charset="2"/>
              <a:buChar char="Ø"/>
              <a:defRPr/>
            </a:pPr>
            <a:r>
              <a:rPr kumimoji="0" lang="zh-TW" altLang="en-US" b="1" dirty="0" smtClean="0">
                <a:solidFill>
                  <a:schemeClr val="accent5">
                    <a:lumMod val="75000"/>
                  </a:schemeClr>
                </a:solidFill>
                <a:cs typeface="+mn-cs"/>
              </a:rPr>
              <a:t>注意事項：</a:t>
            </a:r>
            <a:endParaRPr kumimoji="0" lang="en-US" altLang="zh-TW" b="1" dirty="0" smtClean="0">
              <a:solidFill>
                <a:schemeClr val="accent5">
                  <a:lumMod val="75000"/>
                </a:schemeClr>
              </a:solidFill>
              <a:cs typeface="+mn-cs"/>
            </a:endParaRPr>
          </a:p>
          <a:p>
            <a:pPr marL="903288" lvl="2" indent="-457200" fontAlgn="auto">
              <a:spcAft>
                <a:spcPts val="0"/>
              </a:spcAft>
              <a:buSzPct val="100000"/>
              <a:buFont typeface="Wingdings" charset="2"/>
              <a:buAutoNum type="circleNumWdBlackPlain"/>
              <a:defRPr/>
            </a:pPr>
            <a:r>
              <a:rPr kumimoji="0" lang="zh-TW" altLang="en-US" dirty="0" smtClean="0">
                <a:solidFill>
                  <a:schemeClr val="tx1"/>
                </a:solidFill>
              </a:rPr>
              <a:t>給藥期間可使用護墊或衛生棉以避免汙染底褲，千萬</a:t>
            </a:r>
            <a:r>
              <a:rPr kumimoji="0" lang="zh-TW" altLang="en-US" dirty="0" smtClean="0">
                <a:solidFill>
                  <a:srgbClr val="FF0000"/>
                </a:solidFill>
              </a:rPr>
              <a:t>不可使用衛生棉條</a:t>
            </a:r>
            <a:r>
              <a:rPr kumimoji="0" lang="zh-TW" altLang="en-US" dirty="0" smtClean="0">
                <a:solidFill>
                  <a:schemeClr val="tx1"/>
                </a:solidFill>
              </a:rPr>
              <a:t>，因為衛生棉條會吸收藥品而導致治療效降低</a:t>
            </a:r>
            <a:endParaRPr kumimoji="0" lang="en-US" altLang="zh-TW" dirty="0">
              <a:solidFill>
                <a:schemeClr val="tx1"/>
              </a:solidFill>
            </a:endParaRPr>
          </a:p>
          <a:p>
            <a:pPr marL="903288" lvl="2" indent="-457200" fontAlgn="auto">
              <a:spcAft>
                <a:spcPts val="0"/>
              </a:spcAft>
              <a:buSzPct val="100000"/>
              <a:buFont typeface="Wingdings" charset="2"/>
              <a:buAutoNum type="circleNumWdBlackPlain"/>
              <a:defRPr/>
            </a:pPr>
            <a:r>
              <a:rPr kumimoji="0" lang="zh-TW" altLang="en-US" dirty="0" smtClean="0">
                <a:solidFill>
                  <a:schemeClr val="tx1"/>
                </a:solidFill>
              </a:rPr>
              <a:t>陰道抗黴菌製劑可能會損壞保險套而導致</a:t>
            </a:r>
            <a:r>
              <a:rPr kumimoji="0" lang="zh-TW" altLang="en-US" dirty="0" smtClean="0">
                <a:solidFill>
                  <a:srgbClr val="FF0000"/>
                </a:solidFill>
              </a:rPr>
              <a:t>避孕失敗</a:t>
            </a:r>
            <a:r>
              <a:rPr kumimoji="0" lang="zh-TW" altLang="en-US" dirty="0" smtClean="0">
                <a:solidFill>
                  <a:schemeClr val="tx1"/>
                </a:solidFill>
              </a:rPr>
              <a:t>，需提醒病人應加上第二種避孕措施</a:t>
            </a:r>
          </a:p>
          <a:p>
            <a:pPr marL="442913" indent="-442913" fontAlgn="auto">
              <a:spcAft>
                <a:spcPts val="0"/>
              </a:spcAft>
              <a:buFont typeface="Wingdings" pitchFamily="2" charset="2"/>
              <a:buChar char="Ø"/>
              <a:defRPr/>
            </a:pPr>
            <a:r>
              <a:rPr kumimoji="0" lang="zh-TW" altLang="en-US" sz="1800" b="1" dirty="0" smtClean="0">
                <a:solidFill>
                  <a:schemeClr val="accent5">
                    <a:lumMod val="75000"/>
                  </a:schemeClr>
                </a:solidFill>
                <a:cs typeface="+mn-cs"/>
              </a:rPr>
              <a:t>如何保存栓劑：</a:t>
            </a:r>
            <a:r>
              <a:rPr kumimoji="0" lang="zh-TW" altLang="en-US" sz="1800" dirty="0" smtClean="0">
                <a:solidFill>
                  <a:schemeClr val="tx1">
                    <a:lumMod val="75000"/>
                    <a:lumOff val="25000"/>
                  </a:schemeClr>
                </a:solidFill>
                <a:cs typeface="+mn-cs"/>
              </a:rPr>
              <a:t/>
            </a:r>
            <a:br>
              <a:rPr kumimoji="0" lang="zh-TW" altLang="en-US" sz="1800" dirty="0" smtClean="0">
                <a:solidFill>
                  <a:schemeClr val="tx1">
                    <a:lumMod val="75000"/>
                    <a:lumOff val="25000"/>
                  </a:schemeClr>
                </a:solidFill>
                <a:cs typeface="+mn-cs"/>
              </a:rPr>
            </a:br>
            <a:r>
              <a:rPr kumimoji="0" lang="zh-TW" altLang="en-US" sz="1800" dirty="0" smtClean="0">
                <a:solidFill>
                  <a:schemeClr val="tx1"/>
                </a:solidFill>
                <a:cs typeface="+mn-cs"/>
              </a:rPr>
              <a:t>栓劑需要保存在兒童無法拿到的陰涼處，避免高溫或日照，除非特別指示，否則大部分的栓劑不需特別放在冰箱儲存。</a:t>
            </a:r>
          </a:p>
          <a:p>
            <a:pPr fontAlgn="auto">
              <a:spcAft>
                <a:spcPts val="0"/>
              </a:spcAft>
              <a:buFont typeface="Wingdings 3" charset="2"/>
              <a:buChar char=""/>
              <a:defRPr/>
            </a:pPr>
            <a:endParaRPr kumimoji="0" lang="zh-TW" altLang="en-US" dirty="0">
              <a:solidFill>
                <a:schemeClr val="tx1">
                  <a:lumMod val="75000"/>
                  <a:lumOff val="25000"/>
                </a:schemeClr>
              </a:solidFill>
              <a:cs typeface="+mn-cs"/>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5837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65DD32FC-407D-0548-8163-1D0E89BBF9B4}" type="slidenum">
              <a:rPr lang="zh-TW" altLang="en-US" sz="1400">
                <a:solidFill>
                  <a:schemeClr val="bg1"/>
                </a:solidFill>
              </a:rPr>
              <a:pPr/>
              <a:t>36</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http://pic.pimg.tw/pharmacists/49f5bad840556.jpg"/>
          <p:cNvPicPr>
            <a:picLocks noChangeAspect="1" noChangeArrowheads="1"/>
          </p:cNvPicPr>
          <p:nvPr/>
        </p:nvPicPr>
        <p:blipFill>
          <a:blip r:embed="rId2">
            <a:extLst>
              <a:ext uri="{28A0092B-C50C-407E-A947-70E740481C1C}">
                <a14:useLocalDpi xmlns:a14="http://schemas.microsoft.com/office/drawing/2010/main" val="0"/>
              </a:ext>
            </a:extLst>
          </a:blip>
          <a:srcRect t="3044"/>
          <a:stretch>
            <a:fillRect/>
          </a:stretch>
        </p:blipFill>
        <p:spPr bwMode="auto">
          <a:xfrm>
            <a:off x="539750" y="-14288"/>
            <a:ext cx="793591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5939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69B3479F-42E5-574C-8D47-48255991E01C}" type="slidenum">
              <a:rPr lang="zh-TW" altLang="en-US" sz="1400">
                <a:solidFill>
                  <a:schemeClr val="bg1"/>
                </a:solidFill>
              </a:rPr>
              <a:pPr/>
              <a:t>37</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標題 1"/>
          <p:cNvSpPr>
            <a:spLocks noGrp="1"/>
          </p:cNvSpPr>
          <p:nvPr>
            <p:ph type="title"/>
          </p:nvPr>
        </p:nvSpPr>
        <p:spPr>
          <a:xfrm>
            <a:off x="0" y="0"/>
            <a:ext cx="8532813" cy="1989138"/>
          </a:xfrm>
          <a:solidFill>
            <a:srgbClr val="FFFFFF"/>
          </a:solidFill>
        </p:spPr>
        <p:txBody>
          <a:bodyPr/>
          <a:lstStyle/>
          <a:p>
            <a:pPr algn="ctr"/>
            <a:r>
              <a:rPr kumimoji="0" lang="en-US" altLang="zh-TW" sz="3200" b="1">
                <a:latin typeface="Arial" charset="0"/>
                <a:cs typeface="Arial" charset="0"/>
              </a:rPr>
              <a:t>Guidelines for Applying Vaginal </a:t>
            </a:r>
            <a:br>
              <a:rPr kumimoji="0" lang="en-US" altLang="zh-TW" sz="3200" b="1">
                <a:latin typeface="Arial" charset="0"/>
                <a:cs typeface="Arial" charset="0"/>
              </a:rPr>
            </a:br>
            <a:r>
              <a:rPr kumimoji="0" lang="en-US" altLang="zh-TW" sz="3200" b="1">
                <a:latin typeface="Arial" charset="0"/>
                <a:cs typeface="Arial" charset="0"/>
              </a:rPr>
              <a:t>Antifungal Products</a:t>
            </a:r>
            <a:endParaRPr kumimoji="0" lang="zh-TW" altLang="en-US" sz="3200" b="1">
              <a:latin typeface="Arial" charset="0"/>
              <a:cs typeface="Arial" charset="0"/>
            </a:endParaRPr>
          </a:p>
        </p:txBody>
      </p:sp>
      <p:pic>
        <p:nvPicPr>
          <p:cNvPr id="60418" name="Picture 2" descr="https://fbcdn-sphotos-g-a.akamaihd.net/hphotos-ak-xpa1/t31.0-8/10608712_783318288376447_7621945129027841970_o.jpg"/>
          <p:cNvPicPr>
            <a:picLocks noChangeAspect="1" noChangeArrowheads="1"/>
          </p:cNvPicPr>
          <p:nvPr/>
        </p:nvPicPr>
        <p:blipFill>
          <a:blip r:embed="rId2" cstate="email">
            <a:extLst>
              <a:ext uri="{28A0092B-C50C-407E-A947-70E740481C1C}">
                <a14:useLocalDpi xmlns:a14="http://schemas.microsoft.com/office/drawing/2010/main" val="0"/>
              </a:ext>
            </a:extLst>
          </a:blip>
          <a:srcRect t="6625" r="46638" b="5083"/>
          <a:stretch>
            <a:fillRect/>
          </a:stretch>
        </p:blipFill>
        <p:spPr bwMode="auto">
          <a:xfrm>
            <a:off x="3203575" y="1022350"/>
            <a:ext cx="3660775"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251520" y="1460665"/>
            <a:ext cx="2821221" cy="461665"/>
          </a:xfrm>
          <a:prstGeom prst="rect">
            <a:avLst/>
          </a:prstGeom>
          <a:solidFill>
            <a:schemeClr val="accent3">
              <a:lumMod val="20000"/>
              <a:lumOff val="8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kumimoji="0" lang="zh-TW" altLang="en-US" b="1" dirty="0"/>
              <a:t>陰道軟膏使用方法</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6042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12FC9614-C156-DA42-905A-72D1BFBFD138}" type="slidenum">
              <a:rPr lang="zh-TW" altLang="en-US" sz="1400">
                <a:solidFill>
                  <a:schemeClr val="bg1"/>
                </a:solidFill>
              </a:rPr>
              <a:pPr/>
              <a:t>38</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422275"/>
            <a:ext cx="7743825" cy="1281113"/>
          </a:xfrm>
        </p:spPr>
        <p:txBody>
          <a:bodyPr rtlCol="0">
            <a:normAutofit fontScale="90000"/>
          </a:bodyPr>
          <a:lstStyle/>
          <a:p>
            <a:pPr fontAlgn="auto">
              <a:spcAft>
                <a:spcPts val="0"/>
              </a:spcAft>
              <a:defRPr/>
            </a:pPr>
            <a:r>
              <a:rPr kumimoji="0" lang="en-US" altLang="zh-TW" sz="4900" b="1" dirty="0" smtClean="0">
                <a:solidFill>
                  <a:schemeClr val="accent2">
                    <a:lumMod val="75000"/>
                  </a:schemeClr>
                </a:solidFill>
                <a:latin typeface="Arial"/>
                <a:ea typeface="+mj-ea"/>
                <a:cs typeface="Arial"/>
              </a:rPr>
              <a:t>Q&amp;A</a:t>
            </a:r>
            <a:r>
              <a:rPr kumimoji="0" lang="en-US" altLang="zh-TW" b="1" dirty="0" smtClean="0">
                <a:solidFill>
                  <a:schemeClr val="accent2">
                    <a:lumMod val="75000"/>
                  </a:schemeClr>
                </a:solidFill>
                <a:latin typeface="Arial"/>
                <a:ea typeface="+mj-ea"/>
                <a:cs typeface="Arial"/>
              </a:rPr>
              <a:t/>
            </a:r>
            <a:br>
              <a:rPr kumimoji="0" lang="en-US" altLang="zh-TW" b="1" dirty="0" smtClean="0">
                <a:solidFill>
                  <a:schemeClr val="accent2">
                    <a:lumMod val="75000"/>
                  </a:schemeClr>
                </a:solidFill>
                <a:latin typeface="Arial"/>
                <a:ea typeface="+mj-ea"/>
                <a:cs typeface="Arial"/>
              </a:rPr>
            </a:br>
            <a:endParaRPr kumimoji="0" lang="zh-TW" altLang="en-US" b="1" dirty="0">
              <a:solidFill>
                <a:schemeClr val="accent2">
                  <a:lumMod val="75000"/>
                </a:schemeClr>
              </a:solidFill>
              <a:latin typeface="Arial"/>
              <a:ea typeface="+mj-ea"/>
              <a:cs typeface="Arial"/>
            </a:endParaRPr>
          </a:p>
        </p:txBody>
      </p:sp>
      <p:sp>
        <p:nvSpPr>
          <p:cNvPr id="84994" name="內容版面配置區 2"/>
          <p:cNvSpPr>
            <a:spLocks noGrp="1"/>
          </p:cNvSpPr>
          <p:nvPr>
            <p:ph idx="1"/>
          </p:nvPr>
        </p:nvSpPr>
        <p:spPr>
          <a:xfrm>
            <a:off x="395288" y="1492250"/>
            <a:ext cx="4956175" cy="5105400"/>
          </a:xfrm>
        </p:spPr>
        <p:txBody>
          <a:bodyPr rtlCol="0">
            <a:normAutofit lnSpcReduction="10000"/>
          </a:bodyPr>
          <a:lstStyle/>
          <a:p>
            <a:pPr fontAlgn="auto">
              <a:spcAft>
                <a:spcPts val="0"/>
              </a:spcAft>
              <a:buFont typeface="Century Gothic" pitchFamily="34" charset="0"/>
              <a:buAutoNum type="arabicPeriod"/>
              <a:defRPr/>
            </a:pPr>
            <a:r>
              <a:rPr kumimoji="0" lang="en-US" altLang="zh-TW" dirty="0" smtClean="0">
                <a:solidFill>
                  <a:schemeClr val="tx1">
                    <a:lumMod val="65000"/>
                    <a:lumOff val="35000"/>
                  </a:schemeClr>
                </a:solidFill>
                <a:cs typeface="+mn-cs"/>
              </a:rPr>
              <a:t>Q</a:t>
            </a:r>
            <a:r>
              <a:rPr kumimoji="0" lang="zh-TW" altLang="en-US" dirty="0" smtClean="0">
                <a:solidFill>
                  <a:schemeClr val="tx1">
                    <a:lumMod val="65000"/>
                    <a:lumOff val="35000"/>
                  </a:schemeClr>
                </a:solidFill>
                <a:cs typeface="+mn-cs"/>
              </a:rPr>
              <a:t>：需要每天使用陰道沖洗液？</a:t>
            </a:r>
            <a:r>
              <a:rPr kumimoji="0" lang="en-US" altLang="zh-TW" dirty="0" smtClean="0">
                <a:solidFill>
                  <a:schemeClr val="tx1">
                    <a:lumMod val="65000"/>
                    <a:lumOff val="35000"/>
                  </a:schemeClr>
                </a:solidFill>
                <a:cs typeface="+mn-cs"/>
              </a:rPr>
              <a:t/>
            </a:r>
            <a:br>
              <a:rPr kumimoji="0" lang="en-US" altLang="zh-TW" dirty="0" smtClean="0">
                <a:solidFill>
                  <a:schemeClr val="tx1">
                    <a:lumMod val="65000"/>
                    <a:lumOff val="35000"/>
                  </a:schemeClr>
                </a:solidFill>
                <a:cs typeface="+mn-cs"/>
              </a:rPr>
            </a:br>
            <a:r>
              <a:rPr kumimoji="0" lang="en-US" altLang="zh-TW" dirty="0" smtClean="0">
                <a:solidFill>
                  <a:schemeClr val="tx1">
                    <a:lumMod val="65000"/>
                    <a:lumOff val="35000"/>
                  </a:schemeClr>
                </a:solidFill>
                <a:cs typeface="+mn-cs"/>
              </a:rPr>
              <a:t/>
            </a:r>
            <a:br>
              <a:rPr kumimoji="0" lang="en-US" altLang="zh-TW" dirty="0" smtClean="0">
                <a:solidFill>
                  <a:schemeClr val="tx1">
                    <a:lumMod val="65000"/>
                    <a:lumOff val="35000"/>
                  </a:schemeClr>
                </a:solidFill>
                <a:cs typeface="+mn-cs"/>
              </a:rPr>
            </a:br>
            <a:r>
              <a:rPr kumimoji="0" lang="en-US" altLang="zh-TW" dirty="0" smtClean="0">
                <a:solidFill>
                  <a:schemeClr val="tx1">
                    <a:lumMod val="65000"/>
                    <a:lumOff val="35000"/>
                  </a:schemeClr>
                </a:solidFill>
                <a:cs typeface="+mn-cs"/>
              </a:rPr>
              <a:t>A</a:t>
            </a:r>
            <a:r>
              <a:rPr kumimoji="0" lang="zh-TW" altLang="en-US" dirty="0" smtClean="0">
                <a:solidFill>
                  <a:schemeClr val="tx1">
                    <a:lumMod val="65000"/>
                    <a:lumOff val="35000"/>
                  </a:schemeClr>
                </a:solidFill>
                <a:cs typeface="+mn-cs"/>
              </a:rPr>
              <a:t>：不需要，因局部清潔劑大多為鹼性，頻繁使用或濃度過高時，會造成陰道酸鹼度改變，陰道正常菌落減少，反而易造成其他致病菌落繁殖，而導致陰道炎。</a:t>
            </a:r>
            <a:r>
              <a:rPr kumimoji="0" lang="en-US" altLang="zh-TW" dirty="0" smtClean="0">
                <a:solidFill>
                  <a:schemeClr val="tx1">
                    <a:lumMod val="65000"/>
                    <a:lumOff val="35000"/>
                  </a:schemeClr>
                </a:solidFill>
                <a:cs typeface="+mn-cs"/>
              </a:rPr>
              <a:t/>
            </a:r>
            <a:br>
              <a:rPr kumimoji="0" lang="en-US" altLang="zh-TW" dirty="0" smtClean="0">
                <a:solidFill>
                  <a:schemeClr val="tx1">
                    <a:lumMod val="65000"/>
                    <a:lumOff val="35000"/>
                  </a:schemeClr>
                </a:solidFill>
                <a:cs typeface="+mn-cs"/>
              </a:rPr>
            </a:br>
            <a:endParaRPr kumimoji="0" lang="en-US" altLang="zh-TW" dirty="0" smtClean="0">
              <a:solidFill>
                <a:schemeClr val="tx1">
                  <a:lumMod val="65000"/>
                  <a:lumOff val="35000"/>
                </a:schemeClr>
              </a:solidFill>
              <a:cs typeface="+mn-cs"/>
            </a:endParaRPr>
          </a:p>
          <a:p>
            <a:pPr fontAlgn="auto">
              <a:spcAft>
                <a:spcPts val="0"/>
              </a:spcAft>
              <a:buFont typeface="Century Gothic" pitchFamily="34" charset="0"/>
              <a:buAutoNum type="arabicPeriod"/>
              <a:defRPr/>
            </a:pPr>
            <a:r>
              <a:rPr kumimoji="0" lang="en-US" altLang="zh-TW" dirty="0" smtClean="0">
                <a:solidFill>
                  <a:schemeClr val="tx1">
                    <a:lumMod val="65000"/>
                    <a:lumOff val="35000"/>
                  </a:schemeClr>
                </a:solidFill>
                <a:cs typeface="+mn-cs"/>
              </a:rPr>
              <a:t>Q</a:t>
            </a:r>
            <a:r>
              <a:rPr kumimoji="0" lang="zh-TW" altLang="en-US" dirty="0" smtClean="0">
                <a:solidFill>
                  <a:schemeClr val="tx1">
                    <a:lumMod val="65000"/>
                    <a:lumOff val="35000"/>
                  </a:schemeClr>
                </a:solidFill>
                <a:cs typeface="+mn-cs"/>
              </a:rPr>
              <a:t>：月經來時可使用陰道栓劑嗎？</a:t>
            </a:r>
            <a:r>
              <a:rPr kumimoji="0" lang="en-US" altLang="zh-TW" dirty="0" smtClean="0">
                <a:solidFill>
                  <a:schemeClr val="tx1">
                    <a:lumMod val="65000"/>
                    <a:lumOff val="35000"/>
                  </a:schemeClr>
                </a:solidFill>
                <a:cs typeface="+mn-cs"/>
              </a:rPr>
              <a:t/>
            </a:r>
            <a:br>
              <a:rPr kumimoji="0" lang="en-US" altLang="zh-TW" dirty="0" smtClean="0">
                <a:solidFill>
                  <a:schemeClr val="tx1">
                    <a:lumMod val="65000"/>
                    <a:lumOff val="35000"/>
                  </a:schemeClr>
                </a:solidFill>
                <a:cs typeface="+mn-cs"/>
              </a:rPr>
            </a:br>
            <a:r>
              <a:rPr kumimoji="0" lang="en-US" altLang="zh-TW" dirty="0" smtClean="0">
                <a:solidFill>
                  <a:schemeClr val="tx1">
                    <a:lumMod val="65000"/>
                    <a:lumOff val="35000"/>
                  </a:schemeClr>
                </a:solidFill>
                <a:cs typeface="+mn-cs"/>
              </a:rPr>
              <a:t/>
            </a:r>
            <a:br>
              <a:rPr kumimoji="0" lang="en-US" altLang="zh-TW" dirty="0" smtClean="0">
                <a:solidFill>
                  <a:schemeClr val="tx1">
                    <a:lumMod val="65000"/>
                    <a:lumOff val="35000"/>
                  </a:schemeClr>
                </a:solidFill>
                <a:cs typeface="+mn-cs"/>
              </a:rPr>
            </a:br>
            <a:r>
              <a:rPr kumimoji="0" lang="en-US" altLang="zh-TW" dirty="0" smtClean="0">
                <a:solidFill>
                  <a:schemeClr val="tx1">
                    <a:lumMod val="65000"/>
                    <a:lumOff val="35000"/>
                  </a:schemeClr>
                </a:solidFill>
                <a:cs typeface="+mn-cs"/>
              </a:rPr>
              <a:t>A</a:t>
            </a:r>
            <a:r>
              <a:rPr kumimoji="0" lang="zh-TW" altLang="en-US" dirty="0" smtClean="0">
                <a:solidFill>
                  <a:schemeClr val="tx1">
                    <a:lumMod val="65000"/>
                    <a:lumOff val="35000"/>
                  </a:schemeClr>
                </a:solidFill>
                <a:cs typeface="+mn-cs"/>
              </a:rPr>
              <a:t>：如果病情許可，建議在月經過後使用藥品。一般陰道用藥治療的多為感染性疾病，如子宮頸糜爛、滴蟲或黴菌性陰道炎等，必須按醫療人員的指示用藥。經期仍要繼續用藥，不可擅自中斷。月經會縮短藥品停留在陰道的時間，而導致效果較差。</a:t>
            </a:r>
            <a:endParaRPr kumimoji="0" lang="en-US" altLang="zh-TW" dirty="0" smtClean="0">
              <a:solidFill>
                <a:schemeClr val="tx1">
                  <a:lumMod val="65000"/>
                  <a:lumOff val="35000"/>
                </a:schemeClr>
              </a:solidFill>
              <a:cs typeface="+mn-cs"/>
            </a:endParaRPr>
          </a:p>
          <a:p>
            <a:pPr fontAlgn="auto">
              <a:spcAft>
                <a:spcPts val="0"/>
              </a:spcAft>
              <a:buFont typeface="Wingdings 3" pitchFamily="18" charset="2"/>
              <a:buNone/>
              <a:defRPr/>
            </a:pPr>
            <a:endParaRPr kumimoji="0" lang="zh-TW" altLang="en-US" dirty="0" smtClean="0">
              <a:solidFill>
                <a:schemeClr val="tx1">
                  <a:lumMod val="65000"/>
                  <a:lumOff val="35000"/>
                </a:schemeClr>
              </a:solidFill>
              <a:cs typeface="+mn-cs"/>
            </a:endParaRPr>
          </a:p>
        </p:txBody>
      </p:sp>
      <p:pic>
        <p:nvPicPr>
          <p:cNvPr id="84995" name="Picture 4" descr="http://www.uho.com.tw/Files/Pics/20110818154600042.jpg"/>
          <p:cNvPicPr>
            <a:picLocks noChangeAspect="1" noChangeArrowheads="1"/>
          </p:cNvPicPr>
          <p:nvPr/>
        </p:nvPicPr>
        <p:blipFill>
          <a:blip r:embed="rId2"/>
          <a:srcRect/>
          <a:stretch>
            <a:fillRect/>
          </a:stretch>
        </p:blipFill>
        <p:spPr bwMode="auto">
          <a:xfrm>
            <a:off x="5292725" y="2222500"/>
            <a:ext cx="3681413" cy="3151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日期版面配置區 2"/>
          <p:cNvSpPr>
            <a:spLocks noGrp="1"/>
          </p:cNvSpPr>
          <p:nvPr>
            <p:ph type="dt" sz="quarter" idx="10"/>
          </p:nvPr>
        </p:nvSpPr>
        <p:spPr/>
        <p:txBody>
          <a:bodyPr/>
          <a:lstStyle/>
          <a:p>
            <a:pPr>
              <a:defRPr/>
            </a:pPr>
            <a:r>
              <a:rPr lang="en-US" altLang="zh-TW"/>
              <a:t>2015/7/25</a:t>
            </a:r>
            <a:endParaRPr lang="zh-TW" altLang="en-US"/>
          </a:p>
        </p:txBody>
      </p:sp>
      <p:sp>
        <p:nvSpPr>
          <p:cNvPr id="6144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75323BE7-5B7A-D64A-8A3D-B4144EF9DAE6}" type="slidenum">
              <a:rPr lang="zh-TW" altLang="en-US" sz="1400">
                <a:solidFill>
                  <a:schemeClr val="bg1"/>
                </a:solidFill>
              </a:rPr>
              <a:pPr/>
              <a:t>39</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5"/>
          <p:cNvSpPr>
            <a:spLocks noGrp="1"/>
          </p:cNvSpPr>
          <p:nvPr>
            <p:ph type="title"/>
          </p:nvPr>
        </p:nvSpPr>
        <p:spPr>
          <a:xfrm>
            <a:off x="395288" y="476250"/>
            <a:ext cx="8229600" cy="1143000"/>
          </a:xfrm>
        </p:spPr>
        <p:txBody>
          <a:bodyPr/>
          <a:lstStyle/>
          <a:p>
            <a:r>
              <a:rPr kumimoji="0" lang="en-US" altLang="zh-TW" sz="6000" b="1">
                <a:latin typeface="Arial" charset="0"/>
                <a:cs typeface="Arial" charset="0"/>
              </a:rPr>
              <a:t>Outline</a:t>
            </a:r>
            <a:endParaRPr kumimoji="0" lang="zh-TW" altLang="en-US" sz="6000" b="1">
              <a:latin typeface="Arial" charset="0"/>
              <a:cs typeface="Arial" charset="0"/>
            </a:endParaRPr>
          </a:p>
        </p:txBody>
      </p:sp>
      <p:sp>
        <p:nvSpPr>
          <p:cNvPr id="15362" name="內容版面配置區 6"/>
          <p:cNvSpPr>
            <a:spLocks noGrp="1"/>
          </p:cNvSpPr>
          <p:nvPr>
            <p:ph idx="1"/>
          </p:nvPr>
        </p:nvSpPr>
        <p:spPr>
          <a:xfrm>
            <a:off x="457200" y="2011363"/>
            <a:ext cx="8435975" cy="4441825"/>
          </a:xfrm>
        </p:spPr>
        <p:txBody>
          <a:bodyPr rtlCol="0">
            <a:normAutofit/>
          </a:bodyPr>
          <a:lstStyle/>
          <a:p>
            <a:pPr marL="0" indent="0" fontAlgn="auto">
              <a:spcAft>
                <a:spcPts val="0"/>
              </a:spcAft>
              <a:buFont typeface="Wingdings 2" pitchFamily="18" charset="2"/>
              <a:buNone/>
              <a:defRPr/>
            </a:pPr>
            <a:r>
              <a:rPr kumimoji="0" lang="en-US" altLang="zh-TW" sz="2800" dirty="0" smtClean="0">
                <a:solidFill>
                  <a:schemeClr val="tx1">
                    <a:lumMod val="65000"/>
                    <a:lumOff val="35000"/>
                  </a:schemeClr>
                </a:solidFill>
                <a:latin typeface="Arial"/>
                <a:cs typeface="Arial"/>
              </a:rPr>
              <a:t>1. Anatomy and physiology of the vagina</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2. Differentiation of common vaginal infections</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3. </a:t>
            </a:r>
            <a:r>
              <a:rPr kumimoji="0" lang="en-US" altLang="zh-TW" sz="2800" dirty="0" err="1" smtClean="0">
                <a:solidFill>
                  <a:schemeClr val="bg1">
                    <a:lumMod val="75000"/>
                  </a:schemeClr>
                </a:solidFill>
                <a:latin typeface="Arial"/>
                <a:cs typeface="Arial"/>
              </a:rPr>
              <a:t>Vulvovaginal</a:t>
            </a:r>
            <a:r>
              <a:rPr kumimoji="0" lang="en-US" altLang="zh-TW" sz="2800" dirty="0" smtClean="0">
                <a:solidFill>
                  <a:schemeClr val="bg1">
                    <a:lumMod val="75000"/>
                  </a:schemeClr>
                </a:solidFill>
                <a:latin typeface="Arial"/>
                <a:cs typeface="Arial"/>
              </a:rPr>
              <a:t> candidiasis</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4. Atrophic vaginitis</a:t>
            </a:r>
            <a:r>
              <a:rPr kumimoji="0" lang="zh-TW" altLang="en-US" sz="2800" dirty="0" smtClean="0">
                <a:solidFill>
                  <a:schemeClr val="bg1">
                    <a:lumMod val="75000"/>
                  </a:schemeClr>
                </a:solidFill>
                <a:latin typeface="Arial"/>
                <a:cs typeface="Arial"/>
              </a:rPr>
              <a:t> </a:t>
            </a:r>
            <a:endParaRPr kumimoji="0" lang="en-US" altLang="zh-TW" sz="2800" dirty="0" smtClean="0">
              <a:solidFill>
                <a:schemeClr val="bg1">
                  <a:lumMod val="75000"/>
                </a:schemeClr>
              </a:solidFill>
              <a:latin typeface="Arial"/>
              <a:cs typeface="Arial"/>
            </a:endParaRP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5. Vaginal douching </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2560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6C5355E2-A129-F64B-8949-6D0DE3258ADA}" type="slidenum">
              <a:rPr lang="zh-TW" altLang="en-US" sz="1400">
                <a:solidFill>
                  <a:schemeClr val="bg1"/>
                </a:solidFill>
              </a:rPr>
              <a:pPr/>
              <a:t>4</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a:xfrm>
            <a:off x="395288" y="433388"/>
            <a:ext cx="7608887" cy="1281112"/>
          </a:xfrm>
        </p:spPr>
        <p:txBody>
          <a:bodyPr/>
          <a:lstStyle/>
          <a:p>
            <a:r>
              <a:rPr kumimoji="0" lang="en-US" altLang="zh-TW" sz="4000" b="1">
                <a:latin typeface="MV Boli" charset="0"/>
                <a:cs typeface="Kaiti TC Bold" charset="0"/>
              </a:rPr>
              <a:t>Complementary Therapies (1)</a:t>
            </a:r>
            <a:endParaRPr kumimoji="0" lang="zh-TW" altLang="en-US" sz="4000" b="1">
              <a:latin typeface="MV Boli" charset="0"/>
              <a:cs typeface="Kaiti TC Bold" charset="0"/>
            </a:endParaRPr>
          </a:p>
        </p:txBody>
      </p:sp>
      <p:sp>
        <p:nvSpPr>
          <p:cNvPr id="3" name="內容版面配置區 2"/>
          <p:cNvSpPr>
            <a:spLocks noGrp="1"/>
          </p:cNvSpPr>
          <p:nvPr>
            <p:ph idx="1"/>
          </p:nvPr>
        </p:nvSpPr>
        <p:spPr>
          <a:xfrm>
            <a:off x="468313" y="1481138"/>
            <a:ext cx="8496300" cy="5183187"/>
          </a:xfrm>
          <a:solidFill>
            <a:srgbClr val="FFFFFF"/>
          </a:solidFill>
        </p:spPr>
        <p:txBody>
          <a:bodyPr rtlCol="0">
            <a:normAutofit fontScale="92500" lnSpcReduction="20000"/>
          </a:bodyPr>
          <a:lstStyle/>
          <a:p>
            <a:pPr marL="514350" indent="-514350" fontAlgn="auto">
              <a:spcAft>
                <a:spcPts val="0"/>
              </a:spcAft>
              <a:buFont typeface="+mj-lt"/>
              <a:buAutoNum type="arabicPeriod"/>
              <a:defRPr/>
            </a:pPr>
            <a:r>
              <a:rPr kumimoji="0" lang="en-US" altLang="zh-TW" sz="2800" b="1" dirty="0" smtClean="0">
                <a:solidFill>
                  <a:schemeClr val="accent5">
                    <a:lumMod val="75000"/>
                  </a:schemeClr>
                </a:solidFill>
                <a:latin typeface="Calibri" pitchFamily="34" charset="0"/>
                <a:ea typeface="MS PGothic" pitchFamily="34" charset="-128"/>
                <a:cs typeface="+mn-cs"/>
              </a:rPr>
              <a:t>Lactobacillus</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rgbClr val="FF0000"/>
                </a:solidFill>
                <a:latin typeface="Calibri" pitchFamily="34" charset="0"/>
                <a:ea typeface="MS PGothic" pitchFamily="34" charset="-128"/>
              </a:rPr>
              <a:t>Reestablish normal vaginal flora and inhibit overgrowth of Candida organisms</a:t>
            </a:r>
            <a:r>
              <a:rPr kumimoji="0" lang="en-US" altLang="zh-TW" sz="2600" dirty="0" smtClean="0">
                <a:solidFill>
                  <a:schemeClr val="tx1">
                    <a:lumMod val="75000"/>
                    <a:lumOff val="25000"/>
                  </a:schemeClr>
                </a:solidFill>
                <a:latin typeface="Calibri" pitchFamily="34" charset="0"/>
                <a:ea typeface="MS PGothic" pitchFamily="34" charset="-128"/>
              </a:rPr>
              <a:t> </a:t>
            </a:r>
          </a:p>
          <a:p>
            <a:pPr marL="514350" indent="-514350" fontAlgn="auto">
              <a:spcAft>
                <a:spcPts val="0"/>
              </a:spcAft>
              <a:buFont typeface="+mj-lt"/>
              <a:buAutoNum type="arabicPeriod"/>
              <a:defRPr/>
            </a:pPr>
            <a:r>
              <a:rPr kumimoji="0" lang="en-US" altLang="zh-TW" sz="2800" b="1" dirty="0" smtClean="0">
                <a:solidFill>
                  <a:schemeClr val="accent5">
                    <a:lumMod val="75000"/>
                  </a:schemeClr>
                </a:solidFill>
                <a:latin typeface="Calibri" pitchFamily="34" charset="0"/>
                <a:ea typeface="MS PGothic" pitchFamily="34" charset="-128"/>
                <a:cs typeface="+mn-cs"/>
              </a:rPr>
              <a:t>Yogurt</a:t>
            </a:r>
            <a:r>
              <a:rPr kumimoji="0" lang="en-US" altLang="zh-TW" sz="2800" dirty="0" smtClean="0">
                <a:solidFill>
                  <a:schemeClr val="tx1">
                    <a:lumMod val="75000"/>
                    <a:lumOff val="25000"/>
                  </a:schemeClr>
                </a:solidFill>
                <a:latin typeface="Calibri" pitchFamily="34" charset="0"/>
                <a:ea typeface="MS PGothic" pitchFamily="34" charset="-128"/>
                <a:cs typeface="+mn-cs"/>
              </a:rPr>
              <a:t> (8 ounces daily) </a:t>
            </a:r>
          </a:p>
          <a:p>
            <a:pPr marL="91440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rgbClr val="FF0000"/>
                </a:solidFill>
                <a:latin typeface="Calibri" pitchFamily="34" charset="0"/>
                <a:ea typeface="MS PGothic" pitchFamily="34" charset="-128"/>
              </a:rPr>
              <a:t>prevents recurrent VVC</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And decrease sugar and refined carbohydrates in diet</a:t>
            </a:r>
          </a:p>
          <a:p>
            <a:pPr marL="514350" indent="-514350" fontAlgn="auto">
              <a:spcAft>
                <a:spcPts val="0"/>
              </a:spcAft>
              <a:buFont typeface="+mj-lt"/>
              <a:buAutoNum type="arabicPeriod" startAt="3"/>
              <a:defRPr/>
            </a:pPr>
            <a:r>
              <a:rPr kumimoji="0" lang="en-US" altLang="zh-TW" sz="2800" b="1" dirty="0" smtClean="0">
                <a:solidFill>
                  <a:schemeClr val="accent5">
                    <a:lumMod val="75000"/>
                  </a:schemeClr>
                </a:solidFill>
                <a:latin typeface="Calibri" pitchFamily="34" charset="0"/>
                <a:ea typeface="MS PGothic" pitchFamily="34" charset="-128"/>
                <a:cs typeface="+mn-cs"/>
              </a:rPr>
              <a:t>Sodium bicarbonate </a:t>
            </a:r>
            <a:r>
              <a:rPr kumimoji="0" lang="en-US" altLang="zh-TW" sz="2800" b="1" dirty="0" err="1" smtClean="0">
                <a:solidFill>
                  <a:schemeClr val="accent5">
                    <a:lumMod val="75000"/>
                  </a:schemeClr>
                </a:solidFill>
                <a:latin typeface="Calibri" pitchFamily="34" charset="0"/>
                <a:ea typeface="MS PGothic" pitchFamily="34" charset="-128"/>
                <a:cs typeface="+mn-cs"/>
              </a:rPr>
              <a:t>sitz</a:t>
            </a:r>
            <a:r>
              <a:rPr kumimoji="0" lang="en-US" altLang="zh-TW" sz="2800" b="1" dirty="0" smtClean="0">
                <a:solidFill>
                  <a:schemeClr val="accent5">
                    <a:lumMod val="75000"/>
                  </a:schemeClr>
                </a:solidFill>
                <a:latin typeface="Calibri" pitchFamily="34" charset="0"/>
                <a:ea typeface="MS PGothic" pitchFamily="34" charset="-128"/>
                <a:cs typeface="+mn-cs"/>
              </a:rPr>
              <a:t> bath</a:t>
            </a:r>
            <a:r>
              <a:rPr kumimoji="0" lang="en-US" altLang="zh-TW" sz="2400" dirty="0" smtClean="0">
                <a:solidFill>
                  <a:schemeClr val="tx1">
                    <a:lumMod val="75000"/>
                    <a:lumOff val="25000"/>
                  </a:schemeClr>
                </a:solidFill>
                <a:latin typeface="+mn-ea"/>
                <a:cs typeface="+mn-cs"/>
              </a:rPr>
              <a:t>(</a:t>
            </a:r>
            <a:r>
              <a:rPr kumimoji="0" lang="zh-TW" altLang="en-US" sz="2400" dirty="0" smtClean="0">
                <a:solidFill>
                  <a:schemeClr val="tx1">
                    <a:lumMod val="75000"/>
                    <a:lumOff val="25000"/>
                  </a:schemeClr>
                </a:solidFill>
                <a:latin typeface="+mn-ea"/>
                <a:cs typeface="+mn-cs"/>
              </a:rPr>
              <a:t>碳酸氫鈉澡浴</a:t>
            </a:r>
            <a:r>
              <a:rPr kumimoji="0" lang="en-US" altLang="zh-TW" sz="2400" dirty="0" smtClean="0">
                <a:solidFill>
                  <a:schemeClr val="tx1">
                    <a:lumMod val="75000"/>
                    <a:lumOff val="25000"/>
                  </a:schemeClr>
                </a:solidFill>
                <a:latin typeface="+mn-ea"/>
                <a:cs typeface="+mn-cs"/>
              </a:rPr>
              <a:t>)</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Provide </a:t>
            </a:r>
            <a:r>
              <a:rPr kumimoji="0" lang="en-US" altLang="zh-TW" sz="2600" dirty="0" smtClean="0">
                <a:solidFill>
                  <a:srgbClr val="FF0000"/>
                </a:solidFill>
                <a:latin typeface="Calibri" pitchFamily="34" charset="0"/>
                <a:ea typeface="MS PGothic" pitchFamily="34" charset="-128"/>
              </a:rPr>
              <a:t>prompt relief </a:t>
            </a:r>
            <a:r>
              <a:rPr kumimoji="0" lang="en-US" altLang="zh-TW" sz="2600" dirty="0" smtClean="0">
                <a:solidFill>
                  <a:schemeClr val="tx1">
                    <a:lumMod val="75000"/>
                    <a:lumOff val="25000"/>
                  </a:schemeClr>
                </a:solidFill>
                <a:latin typeface="Calibri" pitchFamily="34" charset="0"/>
                <a:ea typeface="MS PGothic" pitchFamily="34" charset="-128"/>
              </a:rPr>
              <a:t>of vulvar irritation</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err="1" smtClean="0">
                <a:solidFill>
                  <a:schemeClr val="tx1">
                    <a:lumMod val="75000"/>
                    <a:lumOff val="25000"/>
                  </a:schemeClr>
                </a:solidFill>
                <a:latin typeface="Calibri" pitchFamily="34" charset="0"/>
                <a:ea typeface="MS PGothic" pitchFamily="34" charset="-128"/>
              </a:rPr>
              <a:t>Sitz</a:t>
            </a:r>
            <a:r>
              <a:rPr kumimoji="0" lang="en-US" altLang="zh-TW" sz="2600" dirty="0" smtClean="0">
                <a:solidFill>
                  <a:schemeClr val="tx1">
                    <a:lumMod val="75000"/>
                    <a:lumOff val="25000"/>
                  </a:schemeClr>
                </a:solidFill>
                <a:latin typeface="Calibri" pitchFamily="34" charset="0"/>
                <a:ea typeface="MS PGothic" pitchFamily="34" charset="-128"/>
              </a:rPr>
              <a:t> bath for 15 </a:t>
            </a:r>
            <a:r>
              <a:rPr kumimoji="0" lang="en-US" altLang="zh-TW" sz="2600" dirty="0" err="1" smtClean="0">
                <a:solidFill>
                  <a:schemeClr val="tx1">
                    <a:lumMod val="75000"/>
                    <a:lumOff val="25000"/>
                  </a:schemeClr>
                </a:solidFill>
                <a:latin typeface="Calibri" pitchFamily="34" charset="0"/>
                <a:ea typeface="MS PGothic" pitchFamily="34" charset="-128"/>
              </a:rPr>
              <a:t>mins</a:t>
            </a:r>
            <a:r>
              <a:rPr kumimoji="0" lang="en-US" altLang="zh-TW" sz="2600" dirty="0" smtClean="0">
                <a:solidFill>
                  <a:schemeClr val="tx1">
                    <a:lumMod val="75000"/>
                    <a:lumOff val="25000"/>
                  </a:schemeClr>
                </a:solidFill>
                <a:latin typeface="Calibri" pitchFamily="34" charset="0"/>
                <a:ea typeface="MS PGothic" pitchFamily="34" charset="-128"/>
              </a:rPr>
              <a:t> for symptom control</a:t>
            </a:r>
          </a:p>
          <a:p>
            <a:pPr marL="1371600" lvl="2" indent="-457200" fontAlgn="auto">
              <a:spcAft>
                <a:spcPts val="0"/>
              </a:spcAft>
              <a:buFont typeface="Arial" pitchFamily="34" charset="0"/>
              <a:buChar char="•"/>
              <a:defRPr/>
            </a:pPr>
            <a:r>
              <a:rPr kumimoji="0" lang="zh-TW" altLang="en-US" sz="2400" dirty="0" smtClean="0">
                <a:solidFill>
                  <a:schemeClr val="tx1">
                    <a:lumMod val="75000"/>
                    <a:lumOff val="25000"/>
                  </a:schemeClr>
                </a:solidFill>
                <a:latin typeface="Calibri" pitchFamily="34" charset="0"/>
              </a:rPr>
              <a:t>泡法</a:t>
            </a:r>
            <a:r>
              <a:rPr kumimoji="0" lang="en-US" altLang="zh-TW" sz="2400" dirty="0" smtClean="0">
                <a:solidFill>
                  <a:schemeClr val="tx1">
                    <a:lumMod val="75000"/>
                    <a:lumOff val="25000"/>
                  </a:schemeClr>
                </a:solidFill>
                <a:latin typeface="Calibri" pitchFamily="34" charset="0"/>
              </a:rPr>
              <a:t>1</a:t>
            </a:r>
            <a:r>
              <a:rPr kumimoji="0" lang="zh-TW" altLang="en-US" sz="2400" dirty="0" smtClean="0">
                <a:solidFill>
                  <a:schemeClr val="tx1">
                    <a:lumMod val="75000"/>
                    <a:lumOff val="25000"/>
                  </a:schemeClr>
                </a:solidFill>
                <a:latin typeface="Calibri" pitchFamily="34" charset="0"/>
              </a:rPr>
              <a:t>：</a:t>
            </a:r>
            <a:r>
              <a:rPr kumimoji="0" lang="en-US" altLang="zh-TW" sz="2400" dirty="0" smtClean="0">
                <a:solidFill>
                  <a:schemeClr val="tx1">
                    <a:lumMod val="75000"/>
                    <a:lumOff val="25000"/>
                  </a:schemeClr>
                </a:solidFill>
                <a:latin typeface="Calibri" pitchFamily="34" charset="0"/>
              </a:rPr>
              <a:t>1 teaspoon </a:t>
            </a:r>
            <a:r>
              <a:rPr kumimoji="0" lang="en-US" altLang="zh-TW" sz="2400" dirty="0">
                <a:solidFill>
                  <a:schemeClr val="tx1">
                    <a:lumMod val="75000"/>
                    <a:lumOff val="25000"/>
                  </a:schemeClr>
                </a:solidFill>
                <a:latin typeface="Calibri" pitchFamily="34" charset="0"/>
              </a:rPr>
              <a:t>(5 mL) NaHCO</a:t>
            </a:r>
            <a:r>
              <a:rPr kumimoji="0" lang="en-US" altLang="zh-TW" sz="2400" baseline="-25000" dirty="0">
                <a:solidFill>
                  <a:schemeClr val="tx1">
                    <a:lumMod val="75000"/>
                    <a:lumOff val="25000"/>
                  </a:schemeClr>
                </a:solidFill>
                <a:latin typeface="Calibri" pitchFamily="34" charset="0"/>
              </a:rPr>
              <a:t>3</a:t>
            </a:r>
            <a:r>
              <a:rPr kumimoji="0" lang="en-US" altLang="zh-TW" sz="2400" dirty="0">
                <a:solidFill>
                  <a:schemeClr val="tx1">
                    <a:lumMod val="75000"/>
                    <a:lumOff val="25000"/>
                  </a:schemeClr>
                </a:solidFill>
                <a:latin typeface="Calibri" pitchFamily="34" charset="0"/>
              </a:rPr>
              <a:t> →1 pint (568 mL) of </a:t>
            </a:r>
            <a:r>
              <a:rPr kumimoji="0" lang="en-US" altLang="zh-TW" sz="2400" dirty="0" smtClean="0">
                <a:solidFill>
                  <a:schemeClr val="tx1">
                    <a:lumMod val="75000"/>
                    <a:lumOff val="25000"/>
                  </a:schemeClr>
                </a:solidFill>
                <a:latin typeface="Calibri" pitchFamily="34" charset="0"/>
              </a:rPr>
              <a:t>water</a:t>
            </a:r>
          </a:p>
          <a:p>
            <a:pPr marL="1371600" lvl="2" indent="-457200" fontAlgn="auto">
              <a:spcAft>
                <a:spcPts val="0"/>
              </a:spcAft>
              <a:buFont typeface="Arial" pitchFamily="34" charset="0"/>
              <a:buChar char="•"/>
              <a:defRPr/>
            </a:pPr>
            <a:r>
              <a:rPr kumimoji="0" lang="zh-TW" altLang="en-US" sz="2400" dirty="0" smtClean="0">
                <a:solidFill>
                  <a:schemeClr val="tx1">
                    <a:lumMod val="75000"/>
                    <a:lumOff val="25000"/>
                  </a:schemeClr>
                </a:solidFill>
                <a:latin typeface="Calibri" pitchFamily="34" charset="0"/>
              </a:rPr>
              <a:t>泡法</a:t>
            </a:r>
            <a:r>
              <a:rPr kumimoji="0" lang="en-US" altLang="zh-TW" sz="2400" dirty="0" smtClean="0">
                <a:solidFill>
                  <a:schemeClr val="tx1">
                    <a:lumMod val="75000"/>
                    <a:lumOff val="25000"/>
                  </a:schemeClr>
                </a:solidFill>
                <a:latin typeface="Calibri" pitchFamily="34" charset="0"/>
              </a:rPr>
              <a:t>2</a:t>
            </a:r>
            <a:r>
              <a:rPr kumimoji="0" lang="zh-TW" altLang="en-US" sz="2400" dirty="0" smtClean="0">
                <a:solidFill>
                  <a:schemeClr val="tx1">
                    <a:lumMod val="75000"/>
                    <a:lumOff val="25000"/>
                  </a:schemeClr>
                </a:solidFill>
                <a:latin typeface="Calibri" pitchFamily="34" charset="0"/>
              </a:rPr>
              <a:t>：</a:t>
            </a:r>
            <a:r>
              <a:rPr kumimoji="0" lang="en-US" altLang="zh-TW" sz="2400" dirty="0" smtClean="0">
                <a:solidFill>
                  <a:schemeClr val="tx1">
                    <a:lumMod val="75000"/>
                    <a:lumOff val="25000"/>
                  </a:schemeClr>
                </a:solidFill>
                <a:latin typeface="Calibri" pitchFamily="34" charset="0"/>
                <a:ea typeface="MS PGothic" pitchFamily="34" charset="-128"/>
              </a:rPr>
              <a:t>2-4 </a:t>
            </a:r>
            <a:r>
              <a:rPr kumimoji="0" lang="en-US" altLang="zh-TW" sz="2400" dirty="0">
                <a:solidFill>
                  <a:schemeClr val="tx1">
                    <a:lumMod val="75000"/>
                    <a:lumOff val="25000"/>
                  </a:schemeClr>
                </a:solidFill>
                <a:latin typeface="Calibri" pitchFamily="34" charset="0"/>
                <a:ea typeface="MS PGothic" pitchFamily="34" charset="-128"/>
              </a:rPr>
              <a:t>tablespoons (40-80 mL) of the solution→2 inches (5.08 cm) of bath </a:t>
            </a:r>
            <a:r>
              <a:rPr kumimoji="0" lang="en-US" altLang="zh-TW" sz="2400" dirty="0" smtClean="0">
                <a:solidFill>
                  <a:schemeClr val="tx1">
                    <a:lumMod val="75000"/>
                    <a:lumOff val="25000"/>
                  </a:schemeClr>
                </a:solidFill>
                <a:latin typeface="Calibri" pitchFamily="34" charset="0"/>
                <a:ea typeface="MS PGothic" pitchFamily="34" charset="-128"/>
              </a:rPr>
              <a:t>water</a:t>
            </a:r>
          </a:p>
          <a:p>
            <a:pPr marL="1371600" lvl="2" indent="-457200" fontAlgn="auto">
              <a:spcAft>
                <a:spcPts val="0"/>
              </a:spcAft>
              <a:buFont typeface="Wingdings 3" charset="2"/>
              <a:buNone/>
              <a:defRPr/>
            </a:pPr>
            <a:endParaRPr kumimoji="0" lang="en-US" altLang="zh-TW" sz="2400" dirty="0">
              <a:solidFill>
                <a:schemeClr val="tx1">
                  <a:lumMod val="75000"/>
                  <a:lumOff val="25000"/>
                </a:schemeClr>
              </a:solidFill>
              <a:latin typeface="Calibri" pitchFamily="34" charset="0"/>
              <a:ea typeface="MS PGothic" pitchFamily="34" charset="-128"/>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624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2D0E973D-89AC-5142-B9D7-8E43C8DB84E5}" type="slidenum">
              <a:rPr lang="zh-TW" altLang="en-US" sz="1400">
                <a:solidFill>
                  <a:schemeClr val="bg1"/>
                </a:solidFill>
              </a:rPr>
              <a:pPr/>
              <a:t>40</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288" y="1420813"/>
            <a:ext cx="8569325" cy="4741862"/>
          </a:xfrm>
          <a:solidFill>
            <a:srgbClr val="FFFFFF"/>
          </a:solidFill>
        </p:spPr>
        <p:txBody>
          <a:bodyPr rtlCol="0">
            <a:normAutofit fontScale="92500" lnSpcReduction="20000"/>
          </a:bodyPr>
          <a:lstStyle/>
          <a:p>
            <a:pPr marL="514350" indent="-514350" fontAlgn="auto">
              <a:spcAft>
                <a:spcPts val="0"/>
              </a:spcAft>
              <a:buFont typeface="+mj-lt"/>
              <a:buAutoNum type="arabicPeriod" startAt="4"/>
              <a:defRPr/>
            </a:pPr>
            <a:r>
              <a:rPr kumimoji="0" lang="en-US" altLang="zh-TW" sz="2800" b="1" dirty="0" smtClean="0">
                <a:solidFill>
                  <a:schemeClr val="accent5">
                    <a:lumMod val="75000"/>
                  </a:schemeClr>
                </a:solidFill>
                <a:latin typeface="Calibri" pitchFamily="34" charset="0"/>
                <a:ea typeface="MS PGothic" pitchFamily="34" charset="-128"/>
                <a:cs typeface="+mn-cs"/>
              </a:rPr>
              <a:t>Tea tree oil</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Antibacterial and antifungal properties</a:t>
            </a:r>
          </a:p>
          <a:p>
            <a:pPr marL="1371600" lvl="2" indent="-300038" fontAlgn="auto">
              <a:spcAft>
                <a:spcPts val="0"/>
              </a:spcAft>
              <a:buFont typeface="Arial" pitchFamily="34" charset="0"/>
              <a:buChar char="•"/>
              <a:defRPr/>
            </a:pPr>
            <a:r>
              <a:rPr kumimoji="0" lang="en-US" altLang="zh-TW" sz="2400" dirty="0" smtClean="0">
                <a:solidFill>
                  <a:schemeClr val="tx1">
                    <a:lumMod val="75000"/>
                    <a:lumOff val="25000"/>
                  </a:schemeClr>
                </a:solidFill>
                <a:latin typeface="Calibri" pitchFamily="34" charset="0"/>
                <a:ea typeface="MS PGothic" pitchFamily="34" charset="-128"/>
              </a:rPr>
              <a:t>Lactobacillus more resistant to tea tree oil than BV organisms</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200 mg vaginal suppository used for 6 nights </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Disadvantage</a:t>
            </a:r>
            <a:r>
              <a:rPr kumimoji="0" lang="zh-TW" altLang="en-US" sz="2600" dirty="0" smtClean="0">
                <a:solidFill>
                  <a:schemeClr val="tx1">
                    <a:lumMod val="75000"/>
                    <a:lumOff val="25000"/>
                  </a:schemeClr>
                </a:solidFill>
                <a:latin typeface="Calibri" pitchFamily="34" charset="0"/>
                <a:ea typeface="新細明體"/>
              </a:rPr>
              <a:t>：</a:t>
            </a:r>
            <a:r>
              <a:rPr kumimoji="0" lang="en-US" altLang="zh-TW" sz="2600" dirty="0" smtClean="0">
                <a:solidFill>
                  <a:schemeClr val="tx1">
                    <a:lumMod val="75000"/>
                    <a:lumOff val="25000"/>
                  </a:schemeClr>
                </a:solidFill>
                <a:latin typeface="Calibri" pitchFamily="34" charset="0"/>
                <a:ea typeface="MS PGothic" pitchFamily="34" charset="-128"/>
              </a:rPr>
              <a:t>Possibility of </a:t>
            </a:r>
            <a:r>
              <a:rPr kumimoji="0" lang="en-US" altLang="zh-TW" sz="2600" dirty="0" smtClean="0">
                <a:solidFill>
                  <a:srgbClr val="FF0000"/>
                </a:solidFill>
                <a:latin typeface="Calibri" pitchFamily="34" charset="0"/>
                <a:ea typeface="MS PGothic" pitchFamily="34" charset="-128"/>
              </a:rPr>
              <a:t>allergic dermatitis </a:t>
            </a:r>
            <a:r>
              <a:rPr kumimoji="0" lang="en-US" altLang="zh-TW" sz="2600" dirty="0" smtClean="0">
                <a:solidFill>
                  <a:schemeClr val="tx1">
                    <a:lumMod val="75000"/>
                    <a:lumOff val="25000"/>
                  </a:schemeClr>
                </a:solidFill>
                <a:latin typeface="Calibri" pitchFamily="34" charset="0"/>
                <a:ea typeface="MS PGothic" pitchFamily="34" charset="-128"/>
              </a:rPr>
              <a:t>exists</a:t>
            </a:r>
          </a:p>
          <a:p>
            <a:pPr marL="514350" indent="-514350" fontAlgn="auto">
              <a:spcAft>
                <a:spcPts val="0"/>
              </a:spcAft>
              <a:buFont typeface="+mj-lt"/>
              <a:buAutoNum type="arabicPeriod" startAt="5"/>
              <a:defRPr/>
            </a:pPr>
            <a:r>
              <a:rPr kumimoji="0" lang="en-US" altLang="zh-TW" sz="2800" b="1" dirty="0" smtClean="0">
                <a:solidFill>
                  <a:schemeClr val="accent5">
                    <a:lumMod val="75000"/>
                  </a:schemeClr>
                </a:solidFill>
                <a:latin typeface="Calibri" pitchFamily="34" charset="0"/>
                <a:ea typeface="MS PGothic" pitchFamily="34" charset="-128"/>
                <a:cs typeface="+mn-cs"/>
              </a:rPr>
              <a:t>Gentian violet</a:t>
            </a:r>
            <a:r>
              <a:rPr kumimoji="0" lang="zh-TW" altLang="en-US" sz="2800" b="1" dirty="0" smtClean="0">
                <a:solidFill>
                  <a:schemeClr val="accent5">
                    <a:lumMod val="75000"/>
                  </a:schemeClr>
                </a:solidFill>
                <a:latin typeface="Calibri" pitchFamily="34" charset="0"/>
                <a:ea typeface="MS PGothic" pitchFamily="34" charset="-128"/>
                <a:cs typeface="+mn-cs"/>
              </a:rPr>
              <a:t> </a:t>
            </a:r>
            <a:r>
              <a:rPr kumimoji="0" lang="zh-TW" altLang="en-US" sz="2800" b="1" dirty="0" smtClean="0">
                <a:solidFill>
                  <a:schemeClr val="accent5">
                    <a:lumMod val="75000"/>
                  </a:schemeClr>
                </a:solidFill>
                <a:latin typeface="+mn-ea"/>
                <a:cs typeface="+mn-cs"/>
              </a:rPr>
              <a:t>龍膽紫</a:t>
            </a:r>
            <a:endParaRPr kumimoji="0" lang="en-US" altLang="zh-TW" sz="2800" b="1" dirty="0" smtClean="0">
              <a:solidFill>
                <a:schemeClr val="accent5">
                  <a:lumMod val="75000"/>
                </a:schemeClr>
              </a:solidFill>
              <a:latin typeface="+mn-ea"/>
              <a:cs typeface="+mn-cs"/>
            </a:endParaRPr>
          </a:p>
          <a:p>
            <a:pPr marL="977900" lvl="1" indent="-53340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Topical therapy for </a:t>
            </a:r>
            <a:r>
              <a:rPr kumimoji="0" lang="en-US" altLang="zh-TW" sz="2600" dirty="0" smtClean="0">
                <a:solidFill>
                  <a:srgbClr val="FF0000"/>
                </a:solidFill>
                <a:latin typeface="Calibri" pitchFamily="34" charset="0"/>
                <a:ea typeface="MS PGothic" pitchFamily="34" charset="-128"/>
              </a:rPr>
              <a:t>resistant </a:t>
            </a:r>
            <a:r>
              <a:rPr kumimoji="0" lang="en-US" altLang="zh-TW" sz="2600" dirty="0" err="1" smtClean="0">
                <a:solidFill>
                  <a:srgbClr val="FF0000"/>
                </a:solidFill>
                <a:latin typeface="Calibri" pitchFamily="34" charset="0"/>
                <a:ea typeface="MS PGothic" pitchFamily="34" charset="-128"/>
              </a:rPr>
              <a:t>candidal</a:t>
            </a:r>
            <a:r>
              <a:rPr kumimoji="0" lang="en-US" altLang="zh-TW" sz="2600" dirty="0" smtClean="0">
                <a:solidFill>
                  <a:srgbClr val="FF0000"/>
                </a:solidFill>
                <a:latin typeface="Calibri" pitchFamily="34" charset="0"/>
                <a:ea typeface="MS PGothic" pitchFamily="34" charset="-128"/>
              </a:rPr>
              <a:t> infections</a:t>
            </a:r>
          </a:p>
          <a:p>
            <a:pPr marL="977900" lvl="1" indent="-53340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Tampon soaked in the dye and inserted into the vagina for several hours or overnight</a:t>
            </a:r>
          </a:p>
          <a:p>
            <a:pPr marL="1344613" lvl="2" indent="-273050" fontAlgn="auto">
              <a:spcAft>
                <a:spcPts val="0"/>
              </a:spcAft>
              <a:buFont typeface="Arial" pitchFamily="34" charset="0"/>
              <a:buChar char="•"/>
              <a:defRPr/>
            </a:pPr>
            <a:r>
              <a:rPr kumimoji="0" lang="en-US" altLang="zh-TW" sz="2400" dirty="0" smtClean="0">
                <a:solidFill>
                  <a:schemeClr val="tx1">
                    <a:lumMod val="75000"/>
                    <a:lumOff val="25000"/>
                  </a:schemeClr>
                </a:solidFill>
                <a:latin typeface="Calibri" pitchFamily="34" charset="0"/>
                <a:ea typeface="MS PGothic" pitchFamily="34" charset="-128"/>
              </a:rPr>
              <a:t>Often single application is adequate, can be used QD or BID for up to 5 consecutive days</a:t>
            </a:r>
          </a:p>
          <a:p>
            <a:pPr marL="977900" lvl="1" indent="-53340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Disadvantage: Stain fabrics and skin</a:t>
            </a:r>
            <a:endParaRPr kumimoji="0" lang="zh-TW" altLang="en-US" sz="2600" dirty="0">
              <a:solidFill>
                <a:schemeClr val="tx1">
                  <a:lumMod val="75000"/>
                  <a:lumOff val="25000"/>
                </a:schemeClr>
              </a:solidFill>
              <a:latin typeface="Calibri" pitchFamily="34" charset="0"/>
              <a:ea typeface="MS PGothic" pitchFamily="34" charset="-128"/>
            </a:endParaRPr>
          </a:p>
        </p:txBody>
      </p:sp>
      <p:sp>
        <p:nvSpPr>
          <p:cNvPr id="63490" name="標題 1"/>
          <p:cNvSpPr txBox="1">
            <a:spLocks/>
          </p:cNvSpPr>
          <p:nvPr/>
        </p:nvSpPr>
        <p:spPr bwMode="auto">
          <a:xfrm>
            <a:off x="395288" y="433388"/>
            <a:ext cx="76088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4000" b="1">
                <a:solidFill>
                  <a:schemeClr val="accent1"/>
                </a:solidFill>
                <a:latin typeface="MV Boli" charset="0"/>
                <a:ea typeface="Kaiti TC Bold" charset="0"/>
                <a:cs typeface="Kaiti TC Bold" charset="0"/>
              </a:rPr>
              <a:t>Complementary Therapies (2)</a:t>
            </a:r>
            <a:endParaRPr lang="zh-TW" altLang="en-US" sz="4000" b="1">
              <a:solidFill>
                <a:schemeClr val="accent1"/>
              </a:solidFill>
              <a:latin typeface="MV Boli" charset="0"/>
              <a:ea typeface="Kaiti TC Bold" charset="0"/>
              <a:cs typeface="Kaiti TC Bold" charset="0"/>
            </a:endParaRPr>
          </a:p>
        </p:txBody>
      </p:sp>
      <p:sp>
        <p:nvSpPr>
          <p:cNvPr id="4" name="日期版面配置區 3"/>
          <p:cNvSpPr>
            <a:spLocks noGrp="1"/>
          </p:cNvSpPr>
          <p:nvPr>
            <p:ph type="dt" sz="quarter" idx="10"/>
          </p:nvPr>
        </p:nvSpPr>
        <p:spPr/>
        <p:txBody>
          <a:bodyPr/>
          <a:lstStyle/>
          <a:p>
            <a:pPr>
              <a:defRPr/>
            </a:pPr>
            <a:r>
              <a:rPr lang="en-US" altLang="zh-TW"/>
              <a:t>2015/7/25</a:t>
            </a:r>
            <a:endParaRPr lang="zh-TW" altLang="en-US"/>
          </a:p>
        </p:txBody>
      </p:sp>
      <p:sp>
        <p:nvSpPr>
          <p:cNvPr id="6349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C77EB492-1047-2146-82BF-17DFD944698E}" type="slidenum">
              <a:rPr lang="zh-TW" altLang="en-US" sz="1400">
                <a:solidFill>
                  <a:schemeClr val="bg1"/>
                </a:solidFill>
              </a:rPr>
              <a:pPr/>
              <a:t>41</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850" y="1557338"/>
            <a:ext cx="8569325" cy="5275262"/>
          </a:xfrm>
          <a:solidFill>
            <a:srgbClr val="FFFFFF"/>
          </a:solidFill>
        </p:spPr>
        <p:txBody>
          <a:bodyPr rtlCol="0">
            <a:normAutofit/>
          </a:bodyPr>
          <a:lstStyle/>
          <a:p>
            <a:pPr marL="514350" indent="-514350" fontAlgn="auto">
              <a:spcAft>
                <a:spcPts val="0"/>
              </a:spcAft>
              <a:buFont typeface="+mj-lt"/>
              <a:buAutoNum type="arabicPeriod" startAt="6"/>
              <a:defRPr/>
            </a:pPr>
            <a:r>
              <a:rPr kumimoji="0" lang="en-US" altLang="zh-TW" sz="2800" b="1" dirty="0" smtClean="0">
                <a:solidFill>
                  <a:schemeClr val="accent5">
                    <a:lumMod val="75000"/>
                  </a:schemeClr>
                </a:solidFill>
                <a:latin typeface="Calibri" pitchFamily="34" charset="0"/>
                <a:ea typeface="MS PGothic" pitchFamily="34" charset="-128"/>
                <a:cs typeface="+mn-cs"/>
              </a:rPr>
              <a:t>Boric acid</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600 mg boric acid in size 0 capsule inserted vaginally QD or BID for 14 days</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5% in lanolin</a:t>
            </a:r>
            <a:r>
              <a:rPr kumimoji="0" lang="en-US" altLang="zh-TW" sz="2000" dirty="0" smtClean="0">
                <a:solidFill>
                  <a:schemeClr val="tx1">
                    <a:lumMod val="75000"/>
                    <a:lumOff val="25000"/>
                  </a:schemeClr>
                </a:solidFill>
                <a:latin typeface="+mn-ea"/>
              </a:rPr>
              <a:t>(</a:t>
            </a:r>
            <a:r>
              <a:rPr kumimoji="0" lang="zh-TW" altLang="en-US" sz="2000" dirty="0" smtClean="0">
                <a:solidFill>
                  <a:schemeClr val="tx1">
                    <a:lumMod val="75000"/>
                    <a:lumOff val="25000"/>
                  </a:schemeClr>
                </a:solidFill>
                <a:latin typeface="+mn-ea"/>
              </a:rPr>
              <a:t>羊毛脂</a:t>
            </a:r>
            <a:r>
              <a:rPr kumimoji="0" lang="en-US" altLang="zh-TW" sz="2000" dirty="0" smtClean="0">
                <a:solidFill>
                  <a:schemeClr val="tx1">
                    <a:lumMod val="75000"/>
                    <a:lumOff val="25000"/>
                  </a:schemeClr>
                </a:solidFill>
                <a:latin typeface="+mn-ea"/>
              </a:rPr>
              <a:t>) </a:t>
            </a:r>
            <a:r>
              <a:rPr kumimoji="0" lang="en-US" altLang="zh-TW" sz="2600" dirty="0" smtClean="0">
                <a:solidFill>
                  <a:schemeClr val="tx1">
                    <a:lumMod val="75000"/>
                    <a:lumOff val="25000"/>
                  </a:schemeClr>
                </a:solidFill>
                <a:latin typeface="Calibri" pitchFamily="34" charset="0"/>
                <a:ea typeface="MS PGothic" pitchFamily="34" charset="-128"/>
              </a:rPr>
              <a:t>topically for vulvar irritation</a:t>
            </a: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Particularly useful (85%-95%) for </a:t>
            </a:r>
            <a:r>
              <a:rPr kumimoji="0" lang="en-US" altLang="zh-TW" sz="2600" dirty="0" smtClean="0">
                <a:solidFill>
                  <a:srgbClr val="FF0000"/>
                </a:solidFill>
                <a:latin typeface="Calibri" pitchFamily="34" charset="0"/>
                <a:ea typeface="MS PGothic" pitchFamily="34" charset="-128"/>
              </a:rPr>
              <a:t>non-C. </a:t>
            </a:r>
            <a:r>
              <a:rPr kumimoji="0" lang="en-US" altLang="zh-TW" sz="2600" dirty="0" err="1" smtClean="0">
                <a:solidFill>
                  <a:srgbClr val="FF0000"/>
                </a:solidFill>
                <a:latin typeface="Calibri" pitchFamily="34" charset="0"/>
                <a:ea typeface="MS PGothic" pitchFamily="34" charset="-128"/>
              </a:rPr>
              <a:t>ablicans</a:t>
            </a:r>
            <a:r>
              <a:rPr kumimoji="0" lang="en-US" altLang="zh-TW" sz="2600" dirty="0" smtClean="0">
                <a:solidFill>
                  <a:schemeClr val="tx1">
                    <a:lumMod val="75000"/>
                    <a:lumOff val="25000"/>
                  </a:schemeClr>
                </a:solidFill>
                <a:latin typeface="Calibri" pitchFamily="34" charset="0"/>
                <a:ea typeface="MS PGothic" pitchFamily="34" charset="-128"/>
              </a:rPr>
              <a:t> and </a:t>
            </a:r>
            <a:r>
              <a:rPr kumimoji="0" lang="en-US" altLang="zh-TW" sz="2600" dirty="0" smtClean="0">
                <a:solidFill>
                  <a:srgbClr val="FF0000"/>
                </a:solidFill>
                <a:latin typeface="Calibri" pitchFamily="34" charset="0"/>
                <a:ea typeface="MS PGothic" pitchFamily="34" charset="-128"/>
              </a:rPr>
              <a:t>antifungal resistant infections</a:t>
            </a:r>
            <a:endParaRPr kumimoji="0" lang="en-US" altLang="zh-TW" sz="2600" dirty="0" smtClean="0">
              <a:solidFill>
                <a:schemeClr val="tx1">
                  <a:lumMod val="75000"/>
                  <a:lumOff val="25000"/>
                </a:schemeClr>
              </a:solidFill>
              <a:latin typeface="Calibri" pitchFamily="34" charset="0"/>
              <a:ea typeface="MS PGothic" pitchFamily="34" charset="-128"/>
            </a:endParaRPr>
          </a:p>
          <a:p>
            <a:pPr marL="971550" lvl="1" indent="-514350"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Disadvantage</a:t>
            </a:r>
          </a:p>
          <a:p>
            <a:pPr marL="1371600" lvl="2" indent="-457200" fontAlgn="auto">
              <a:spcAft>
                <a:spcPts val="0"/>
              </a:spcAft>
              <a:buFont typeface="Arial" pitchFamily="34" charset="0"/>
              <a:buChar char="•"/>
              <a:defRPr/>
            </a:pPr>
            <a:r>
              <a:rPr kumimoji="0" lang="en-US" altLang="zh-TW" sz="2400" dirty="0" smtClean="0">
                <a:solidFill>
                  <a:srgbClr val="FF0000"/>
                </a:solidFill>
                <a:latin typeface="Calibri" pitchFamily="34" charset="0"/>
                <a:ea typeface="MS PGothic" pitchFamily="34" charset="-128"/>
              </a:rPr>
              <a:t>Toxic </a:t>
            </a:r>
            <a:r>
              <a:rPr kumimoji="0" lang="zh-TW" altLang="en-US" sz="2400" dirty="0" smtClean="0">
                <a:solidFill>
                  <a:schemeClr val="tx1"/>
                </a:solidFill>
                <a:latin typeface="Calibri" pitchFamily="34" charset="0"/>
                <a:ea typeface="MS PGothic" pitchFamily="34" charset="-128"/>
              </a:rPr>
              <a:t>： </a:t>
            </a:r>
            <a:r>
              <a:rPr kumimoji="0" lang="en-US" altLang="zh-TW" sz="2400" dirty="0" smtClean="0">
                <a:solidFill>
                  <a:schemeClr val="tx1">
                    <a:lumMod val="75000"/>
                    <a:lumOff val="25000"/>
                  </a:schemeClr>
                </a:solidFill>
                <a:latin typeface="Calibri" pitchFamily="34" charset="0"/>
                <a:ea typeface="MS PGothic" pitchFamily="34" charset="-128"/>
              </a:rPr>
              <a:t>Fatalities have been reported from </a:t>
            </a:r>
            <a:r>
              <a:rPr kumimoji="0" lang="en-US" altLang="zh-TW" sz="2400" dirty="0" smtClean="0">
                <a:solidFill>
                  <a:srgbClr val="FF0000"/>
                </a:solidFill>
                <a:latin typeface="Calibri" pitchFamily="34" charset="0"/>
                <a:ea typeface="MS PGothic" pitchFamily="34" charset="-128"/>
              </a:rPr>
              <a:t>oral</a:t>
            </a:r>
            <a:r>
              <a:rPr kumimoji="0" lang="en-US" altLang="zh-TW" sz="2400" dirty="0" smtClean="0">
                <a:solidFill>
                  <a:schemeClr val="tx1">
                    <a:lumMod val="75000"/>
                    <a:lumOff val="25000"/>
                  </a:schemeClr>
                </a:solidFill>
                <a:latin typeface="Calibri" pitchFamily="34" charset="0"/>
                <a:ea typeface="MS PGothic" pitchFamily="34" charset="-128"/>
              </a:rPr>
              <a:t> ingestion</a:t>
            </a:r>
          </a:p>
          <a:p>
            <a:pPr marL="1371600" lvl="2" indent="-457200" fontAlgn="auto">
              <a:spcAft>
                <a:spcPts val="0"/>
              </a:spcAft>
              <a:buFont typeface="Arial" pitchFamily="34" charset="0"/>
              <a:buChar char="•"/>
              <a:defRPr/>
            </a:pPr>
            <a:r>
              <a:rPr kumimoji="0" lang="en-US" altLang="zh-TW" sz="2400" dirty="0" err="1" smtClean="0">
                <a:solidFill>
                  <a:srgbClr val="FF0000"/>
                </a:solidFill>
                <a:latin typeface="Calibri" pitchFamily="34" charset="0"/>
                <a:ea typeface="MS PGothic" pitchFamily="34" charset="-128"/>
              </a:rPr>
              <a:t>Teratogenic</a:t>
            </a:r>
            <a:r>
              <a:rPr kumimoji="0" lang="en-US" altLang="zh-TW" sz="2400" dirty="0" smtClean="0">
                <a:solidFill>
                  <a:srgbClr val="FF0000"/>
                </a:solidFill>
                <a:latin typeface="Calibri" pitchFamily="34" charset="0"/>
                <a:ea typeface="MS PGothic" pitchFamily="34" charset="-128"/>
              </a:rPr>
              <a:t> </a:t>
            </a:r>
            <a:r>
              <a:rPr kumimoji="0" lang="zh-TW" altLang="en-US" sz="2400" dirty="0" smtClean="0">
                <a:solidFill>
                  <a:schemeClr val="tx1"/>
                </a:solidFill>
                <a:latin typeface="Calibri" pitchFamily="34" charset="0"/>
                <a:ea typeface="MS PGothic" pitchFamily="34" charset="-128"/>
              </a:rPr>
              <a:t>： </a:t>
            </a:r>
            <a:r>
              <a:rPr kumimoji="0" lang="en-US" altLang="zh-TW" sz="2400" dirty="0" smtClean="0">
                <a:solidFill>
                  <a:schemeClr val="tx1">
                    <a:lumMod val="75000"/>
                    <a:lumOff val="25000"/>
                  </a:schemeClr>
                </a:solidFill>
                <a:latin typeface="Calibri" pitchFamily="34" charset="0"/>
                <a:ea typeface="MS PGothic" pitchFamily="34" charset="-128"/>
              </a:rPr>
              <a:t>Pregnant women should not use(</a:t>
            </a:r>
            <a:r>
              <a:rPr kumimoji="0" lang="zh-TW" altLang="en-US" sz="2400" dirty="0" smtClean="0">
                <a:solidFill>
                  <a:schemeClr val="tx1">
                    <a:lumMod val="75000"/>
                    <a:lumOff val="25000"/>
                  </a:schemeClr>
                </a:solidFill>
                <a:latin typeface="Calibri" pitchFamily="34" charset="0"/>
                <a:ea typeface="MS PGothic" pitchFamily="34" charset="-128"/>
              </a:rPr>
              <a:t>有致畸胎性</a:t>
            </a:r>
            <a:r>
              <a:rPr kumimoji="0" lang="en-US" altLang="zh-TW" sz="2400" dirty="0" smtClean="0">
                <a:solidFill>
                  <a:schemeClr val="tx1">
                    <a:lumMod val="75000"/>
                    <a:lumOff val="25000"/>
                  </a:schemeClr>
                </a:solidFill>
                <a:latin typeface="Calibri" pitchFamily="34" charset="0"/>
                <a:ea typeface="MS PGothic" pitchFamily="34" charset="-128"/>
              </a:rPr>
              <a:t>)</a:t>
            </a:r>
          </a:p>
          <a:p>
            <a:pPr fontAlgn="auto">
              <a:spcAft>
                <a:spcPts val="0"/>
              </a:spcAft>
              <a:buFont typeface="Wingdings 3" charset="2"/>
              <a:buChar char=""/>
              <a:defRPr/>
            </a:pPr>
            <a:endParaRPr kumimoji="0" lang="zh-TW" altLang="en-US" sz="2800" dirty="0">
              <a:solidFill>
                <a:schemeClr val="tx1">
                  <a:lumMod val="75000"/>
                  <a:lumOff val="25000"/>
                </a:schemeClr>
              </a:solidFill>
              <a:latin typeface="MS PGothic" pitchFamily="34" charset="-128"/>
              <a:ea typeface="MS PGothic" pitchFamily="34" charset="-128"/>
              <a:cs typeface="+mn-cs"/>
            </a:endParaRPr>
          </a:p>
        </p:txBody>
      </p:sp>
      <p:sp>
        <p:nvSpPr>
          <p:cNvPr id="64514" name="標題 1"/>
          <p:cNvSpPr txBox="1">
            <a:spLocks/>
          </p:cNvSpPr>
          <p:nvPr/>
        </p:nvSpPr>
        <p:spPr bwMode="auto">
          <a:xfrm>
            <a:off x="395288" y="433388"/>
            <a:ext cx="76088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4000" b="1">
                <a:solidFill>
                  <a:schemeClr val="accent1"/>
                </a:solidFill>
                <a:latin typeface="MV Boli" charset="0"/>
                <a:ea typeface="Kaiti TC Bold" charset="0"/>
                <a:cs typeface="Kaiti TC Bold" charset="0"/>
              </a:rPr>
              <a:t>Complementary Therapies (3)</a:t>
            </a:r>
            <a:endParaRPr lang="zh-TW" altLang="en-US" sz="4000" b="1">
              <a:solidFill>
                <a:schemeClr val="accent1"/>
              </a:solidFill>
              <a:latin typeface="MV Boli" charset="0"/>
              <a:ea typeface="Kaiti TC Bold" charset="0"/>
              <a:cs typeface="Kaiti TC Bold" charset="0"/>
            </a:endParaRPr>
          </a:p>
        </p:txBody>
      </p:sp>
      <p:sp>
        <p:nvSpPr>
          <p:cNvPr id="5" name="日期版面配置區 4"/>
          <p:cNvSpPr>
            <a:spLocks noGrp="1"/>
          </p:cNvSpPr>
          <p:nvPr>
            <p:ph type="dt" sz="quarter" idx="10"/>
          </p:nvPr>
        </p:nvSpPr>
        <p:spPr/>
        <p:txBody>
          <a:bodyPr/>
          <a:lstStyle/>
          <a:p>
            <a:pPr>
              <a:defRPr/>
            </a:pPr>
            <a:r>
              <a:rPr lang="en-US" altLang="zh-TW"/>
              <a:t>2015/7/25</a:t>
            </a:r>
            <a:endParaRPr lang="zh-TW" altLang="en-US"/>
          </a:p>
        </p:txBody>
      </p:sp>
      <p:sp>
        <p:nvSpPr>
          <p:cNvPr id="6451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4D0834EB-F05F-F642-AACC-B6B4F0B6FFB0}" type="slidenum">
              <a:rPr lang="zh-TW" altLang="en-US" sz="1400">
                <a:solidFill>
                  <a:schemeClr val="bg1"/>
                </a:solidFill>
              </a:rPr>
              <a:pPr/>
              <a:t>42</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標題 5"/>
          <p:cNvSpPr>
            <a:spLocks noGrp="1"/>
          </p:cNvSpPr>
          <p:nvPr>
            <p:ph type="title"/>
          </p:nvPr>
        </p:nvSpPr>
        <p:spPr>
          <a:xfrm>
            <a:off x="395288" y="476250"/>
            <a:ext cx="8229600" cy="1143000"/>
          </a:xfrm>
        </p:spPr>
        <p:txBody>
          <a:bodyPr/>
          <a:lstStyle/>
          <a:p>
            <a:r>
              <a:rPr kumimoji="0" lang="en-US" altLang="zh-TW" sz="6000" b="1">
                <a:latin typeface="Arial" charset="0"/>
                <a:cs typeface="Arial" charset="0"/>
              </a:rPr>
              <a:t>Outline</a:t>
            </a:r>
            <a:endParaRPr kumimoji="0" lang="zh-TW" altLang="en-US" sz="6000" b="1">
              <a:latin typeface="Arial" charset="0"/>
              <a:cs typeface="Arial" charset="0"/>
            </a:endParaRPr>
          </a:p>
        </p:txBody>
      </p:sp>
      <p:sp>
        <p:nvSpPr>
          <p:cNvPr id="15362" name="內容版面配置區 6"/>
          <p:cNvSpPr>
            <a:spLocks noGrp="1"/>
          </p:cNvSpPr>
          <p:nvPr>
            <p:ph idx="1"/>
          </p:nvPr>
        </p:nvSpPr>
        <p:spPr>
          <a:xfrm>
            <a:off x="457200" y="2011363"/>
            <a:ext cx="8435975" cy="4441825"/>
          </a:xfrm>
        </p:spPr>
        <p:txBody>
          <a:bodyPr rtlCol="0">
            <a:normAutofit/>
          </a:bodyPr>
          <a:lstStyle/>
          <a:p>
            <a:pPr marL="0" indent="0" fontAlgn="auto">
              <a:spcAft>
                <a:spcPts val="0"/>
              </a:spcAft>
              <a:buFont typeface="Wingdings 2" pitchFamily="18" charset="2"/>
              <a:buNone/>
              <a:defRPr/>
            </a:pPr>
            <a:r>
              <a:rPr kumimoji="0" lang="en-US" altLang="zh-TW" sz="2800" dirty="0" smtClean="0">
                <a:solidFill>
                  <a:schemeClr val="tx1">
                    <a:lumMod val="65000"/>
                    <a:lumOff val="35000"/>
                  </a:schemeClr>
                </a:solidFill>
                <a:latin typeface="Arial"/>
                <a:cs typeface="Arial"/>
              </a:rPr>
              <a:t>1. </a:t>
            </a:r>
            <a:r>
              <a:rPr kumimoji="0" lang="en-US" altLang="zh-TW" sz="2800" dirty="0">
                <a:solidFill>
                  <a:schemeClr val="bg1">
                    <a:lumMod val="75000"/>
                  </a:schemeClr>
                </a:solidFill>
                <a:latin typeface="Arial"/>
                <a:cs typeface="Arial"/>
              </a:rPr>
              <a:t>Anatomy and physiology of the vagina</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2. Differentiation of common vaginal infections</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3. </a:t>
            </a:r>
            <a:r>
              <a:rPr kumimoji="0" lang="en-US" altLang="zh-TW" sz="2800" dirty="0" err="1" smtClean="0">
                <a:solidFill>
                  <a:schemeClr val="bg1">
                    <a:lumMod val="75000"/>
                  </a:schemeClr>
                </a:solidFill>
                <a:latin typeface="Arial"/>
                <a:cs typeface="Arial"/>
              </a:rPr>
              <a:t>Vulvovaginal</a:t>
            </a:r>
            <a:r>
              <a:rPr kumimoji="0" lang="en-US" altLang="zh-TW" sz="2800" dirty="0" smtClean="0">
                <a:solidFill>
                  <a:schemeClr val="bg1">
                    <a:lumMod val="75000"/>
                  </a:schemeClr>
                </a:solidFill>
                <a:latin typeface="Arial"/>
                <a:cs typeface="Arial"/>
              </a:rPr>
              <a:t> candidiasis</a:t>
            </a: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4. </a:t>
            </a:r>
            <a:r>
              <a:rPr kumimoji="0" lang="en-US" altLang="zh-TW" sz="2800" b="1" dirty="0" smtClean="0">
                <a:solidFill>
                  <a:schemeClr val="tx1"/>
                </a:solidFill>
                <a:latin typeface="Arial"/>
                <a:cs typeface="Arial"/>
              </a:rPr>
              <a:t>Atrophic vaginitis</a:t>
            </a:r>
            <a:r>
              <a:rPr kumimoji="0" lang="zh-TW" altLang="en-US" sz="2800" b="1" dirty="0" smtClean="0">
                <a:solidFill>
                  <a:schemeClr val="tx1"/>
                </a:solidFill>
                <a:latin typeface="Arial"/>
                <a:cs typeface="Arial"/>
              </a:rPr>
              <a:t> </a:t>
            </a:r>
            <a:endParaRPr kumimoji="0" lang="en-US" altLang="zh-TW" sz="2800" b="1" dirty="0" smtClean="0">
              <a:solidFill>
                <a:schemeClr val="tx1"/>
              </a:solidFill>
              <a:latin typeface="Arial"/>
              <a:cs typeface="Arial"/>
            </a:endParaRPr>
          </a:p>
          <a:p>
            <a:pPr marL="0" indent="0" fontAlgn="auto">
              <a:spcAft>
                <a:spcPts val="0"/>
              </a:spcAft>
              <a:buFont typeface="Wingdings 2" pitchFamily="18" charset="2"/>
              <a:buNone/>
              <a:defRPr/>
            </a:pPr>
            <a:r>
              <a:rPr kumimoji="0" lang="en-US" altLang="zh-TW" sz="2800" dirty="0" smtClean="0">
                <a:solidFill>
                  <a:schemeClr val="bg1">
                    <a:lumMod val="75000"/>
                  </a:schemeClr>
                </a:solidFill>
                <a:latin typeface="Arial"/>
                <a:cs typeface="Arial"/>
              </a:rPr>
              <a:t>5. Vaginal douching </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655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D0B2FEA9-18FF-1E4A-8017-BD9F3F24394A}" type="slidenum">
              <a:rPr lang="zh-TW" altLang="en-US" sz="1400">
                <a:solidFill>
                  <a:schemeClr val="bg1"/>
                </a:solidFill>
              </a:rPr>
              <a:pPr/>
              <a:t>43</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標題 1"/>
          <p:cNvSpPr>
            <a:spLocks noGrp="1"/>
          </p:cNvSpPr>
          <p:nvPr>
            <p:ph type="title"/>
          </p:nvPr>
        </p:nvSpPr>
        <p:spPr>
          <a:xfrm>
            <a:off x="395288" y="708025"/>
            <a:ext cx="7600950" cy="1281113"/>
          </a:xfrm>
        </p:spPr>
        <p:txBody>
          <a:bodyPr/>
          <a:lstStyle/>
          <a:p>
            <a:r>
              <a:rPr kumimoji="0" lang="en-US" altLang="zh-TW" sz="4400" b="1">
                <a:latin typeface="Arial" charset="0"/>
                <a:cs typeface="Arial" charset="0"/>
              </a:rPr>
              <a:t>Atrophic Vaginitis</a:t>
            </a:r>
            <a:r>
              <a:rPr kumimoji="0" lang="zh-TW" altLang="en-US" sz="4400" b="1">
                <a:latin typeface="Arial" charset="0"/>
                <a:cs typeface="Arial" charset="0"/>
              </a:rPr>
              <a:t> </a:t>
            </a:r>
            <a:r>
              <a:rPr kumimoji="0" lang="zh-TW" altLang="en-US" sz="3200" b="1">
                <a:latin typeface="Arial" charset="0"/>
                <a:cs typeface="Arial" charset="0"/>
              </a:rPr>
              <a:t>萎縮性陰道炎</a:t>
            </a:r>
          </a:p>
        </p:txBody>
      </p:sp>
      <p:sp>
        <p:nvSpPr>
          <p:cNvPr id="66562" name="內容版面配置區 2"/>
          <p:cNvSpPr>
            <a:spLocks noGrp="1"/>
          </p:cNvSpPr>
          <p:nvPr>
            <p:ph idx="1"/>
          </p:nvPr>
        </p:nvSpPr>
        <p:spPr>
          <a:xfrm>
            <a:off x="395288" y="1927225"/>
            <a:ext cx="8280400" cy="4741863"/>
          </a:xfrm>
        </p:spPr>
        <p:txBody>
          <a:bodyPr/>
          <a:lstStyle/>
          <a:p>
            <a:pPr marL="444500" indent="-444500"/>
            <a:r>
              <a:rPr kumimoji="0" lang="en-US" altLang="zh-TW" sz="2800">
                <a:latin typeface="Calibri" charset="0"/>
                <a:ea typeface="MS PGothic" charset="0"/>
                <a:cs typeface="MS PGothic" charset="0"/>
              </a:rPr>
              <a:t>Inflammation of the vagina related to </a:t>
            </a:r>
            <a:r>
              <a:rPr kumimoji="0" lang="en-US" altLang="zh-TW" sz="2800">
                <a:solidFill>
                  <a:srgbClr val="FF0000"/>
                </a:solidFill>
                <a:latin typeface="Calibri" charset="0"/>
                <a:ea typeface="MS PGothic" charset="0"/>
                <a:cs typeface="MS PGothic" charset="0"/>
              </a:rPr>
              <a:t>atrophy of the vaginal mucosa</a:t>
            </a:r>
            <a:r>
              <a:rPr kumimoji="0" lang="en-US" altLang="zh-TW" sz="2800">
                <a:latin typeface="Calibri" charset="0"/>
                <a:ea typeface="MS PGothic" charset="0"/>
                <a:cs typeface="MS PGothic" charset="0"/>
              </a:rPr>
              <a:t> secondary to </a:t>
            </a:r>
            <a:r>
              <a:rPr kumimoji="0" lang="en-US" altLang="zh-TW" sz="2800">
                <a:solidFill>
                  <a:srgbClr val="FF0000"/>
                </a:solidFill>
                <a:latin typeface="Calibri" charset="0"/>
                <a:ea typeface="MS PGothic" charset="0"/>
                <a:cs typeface="MS PGothic" charset="0"/>
              </a:rPr>
              <a:t>decreased estrogen levels</a:t>
            </a:r>
          </a:p>
          <a:p>
            <a:pPr marL="444500" indent="-444500"/>
            <a:r>
              <a:rPr kumimoji="0" lang="en-US" altLang="zh-TW" sz="2800">
                <a:latin typeface="Calibri" charset="0"/>
                <a:ea typeface="MS PGothic" charset="0"/>
                <a:cs typeface="MS PGothic" charset="0"/>
              </a:rPr>
              <a:t>Estimated 10-40% of postmenopausal women have symptomatic atrophic vaginitis, but only 20-25% seek treatment</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6656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A6FA8464-E46D-C84B-A6FD-7D0586D86FFC}" type="slidenum">
              <a:rPr lang="zh-TW" altLang="en-US" sz="1400">
                <a:solidFill>
                  <a:schemeClr val="bg1"/>
                </a:solidFill>
              </a:rPr>
              <a:pPr/>
              <a:t>44</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標題 1"/>
          <p:cNvSpPr>
            <a:spLocks noGrp="1"/>
          </p:cNvSpPr>
          <p:nvPr>
            <p:ph type="title"/>
          </p:nvPr>
        </p:nvSpPr>
        <p:spPr>
          <a:xfrm>
            <a:off x="395288" y="541338"/>
            <a:ext cx="7512050" cy="1281112"/>
          </a:xfrm>
        </p:spPr>
        <p:txBody>
          <a:bodyPr/>
          <a:lstStyle/>
          <a:p>
            <a:r>
              <a:rPr kumimoji="0" lang="en-US" altLang="zh-TW" sz="4400" b="1">
                <a:latin typeface="Arial" charset="0"/>
                <a:cs typeface="Arial" charset="0"/>
              </a:rPr>
              <a:t>Pathophysiology</a:t>
            </a:r>
            <a:endParaRPr kumimoji="0" lang="zh-TW" altLang="en-US" sz="4400" b="1">
              <a:latin typeface="Arial" charset="0"/>
              <a:cs typeface="Arial" charset="0"/>
            </a:endParaRPr>
          </a:p>
        </p:txBody>
      </p:sp>
      <p:sp>
        <p:nvSpPr>
          <p:cNvPr id="67586" name="內容版面配置區 2"/>
          <p:cNvSpPr>
            <a:spLocks noGrp="1"/>
          </p:cNvSpPr>
          <p:nvPr>
            <p:ph idx="1"/>
          </p:nvPr>
        </p:nvSpPr>
        <p:spPr>
          <a:xfrm>
            <a:off x="395288" y="1412875"/>
            <a:ext cx="8497887" cy="5102225"/>
          </a:xfrm>
          <a:solidFill>
            <a:srgbClr val="FFFFFF"/>
          </a:solidFill>
        </p:spPr>
        <p:txBody>
          <a:bodyPr/>
          <a:lstStyle/>
          <a:p>
            <a:r>
              <a:rPr kumimoji="0" lang="en-US" altLang="zh-TW" b="1">
                <a:solidFill>
                  <a:srgbClr val="FF0000"/>
                </a:solidFill>
                <a:latin typeface="Calibri" charset="0"/>
                <a:ea typeface="MS PGothic" charset="0"/>
                <a:cs typeface="MS PGothic" charset="0"/>
              </a:rPr>
              <a:t>Decrease in estrogen levels </a:t>
            </a:r>
            <a:r>
              <a:rPr kumimoji="0" lang="en-US" altLang="zh-TW" b="1">
                <a:latin typeface="Calibri" charset="0"/>
                <a:ea typeface="MS PGothic" charset="0"/>
                <a:cs typeface="MS PGothic" charset="0"/>
              </a:rPr>
              <a:t>→ Vaginal epithelium becomes thin → Vaginal lubrication declines when</a:t>
            </a:r>
          </a:p>
          <a:p>
            <a:pPr lvl="1">
              <a:buFont typeface="Wingdings" charset="0"/>
              <a:buChar char="ü"/>
            </a:pPr>
            <a:r>
              <a:rPr kumimoji="0" lang="en-US" altLang="zh-TW" sz="2000" b="1">
                <a:solidFill>
                  <a:srgbClr val="0C02CA"/>
                </a:solidFill>
                <a:latin typeface="Calibri" charset="0"/>
                <a:ea typeface="MS PGothic" charset="0"/>
                <a:cs typeface="MS PGothic" charset="0"/>
              </a:rPr>
              <a:t>Menopause</a:t>
            </a:r>
          </a:p>
          <a:p>
            <a:pPr lvl="1">
              <a:buFont typeface="Wingdings" charset="0"/>
              <a:buChar char="ü"/>
            </a:pPr>
            <a:r>
              <a:rPr kumimoji="0" lang="en-US" altLang="zh-TW" sz="2000" b="1">
                <a:solidFill>
                  <a:srgbClr val="0C02CA"/>
                </a:solidFill>
                <a:latin typeface="Calibri" charset="0"/>
                <a:ea typeface="MS PGothic" charset="0"/>
                <a:cs typeface="MS PGothic" charset="0"/>
              </a:rPr>
              <a:t>Postpartum period</a:t>
            </a:r>
          </a:p>
          <a:p>
            <a:pPr lvl="1">
              <a:buFont typeface="Wingdings" charset="0"/>
              <a:buChar char="ü"/>
            </a:pPr>
            <a:r>
              <a:rPr kumimoji="0" lang="en-US" altLang="zh-TW" sz="2000" b="1">
                <a:solidFill>
                  <a:srgbClr val="0C02CA"/>
                </a:solidFill>
                <a:latin typeface="Calibri" charset="0"/>
                <a:ea typeface="MS PGothic" charset="0"/>
                <a:cs typeface="MS PGothic" charset="0"/>
              </a:rPr>
              <a:t>Breast feeding</a:t>
            </a:r>
          </a:p>
          <a:p>
            <a:r>
              <a:rPr kumimoji="0" lang="en-US" altLang="zh-TW" b="1">
                <a:latin typeface="Calibri" charset="0"/>
                <a:ea typeface="MS PGothic" charset="0"/>
                <a:cs typeface="MS PGothic" charset="0"/>
              </a:rPr>
              <a:t>Risk factors for a </a:t>
            </a:r>
            <a:r>
              <a:rPr kumimoji="0" lang="en-US" altLang="zh-TW" b="1">
                <a:solidFill>
                  <a:srgbClr val="FF0000"/>
                </a:solidFill>
                <a:latin typeface="Calibri" charset="0"/>
                <a:ea typeface="MS PGothic" charset="0"/>
                <a:cs typeface="MS PGothic" charset="0"/>
              </a:rPr>
              <a:t>decrease in ovarian estrogen production</a:t>
            </a:r>
          </a:p>
          <a:p>
            <a:pPr lvl="1">
              <a:buFont typeface="Wingdings" charset="0"/>
              <a:buChar char="ü"/>
            </a:pPr>
            <a:r>
              <a:rPr kumimoji="0" lang="en-US" altLang="zh-TW" sz="2000" b="1">
                <a:latin typeface="Calibri" charset="0"/>
                <a:ea typeface="MS PGothic" charset="0"/>
                <a:cs typeface="MS PGothic" charset="0"/>
              </a:rPr>
              <a:t>Radiation therapy</a:t>
            </a:r>
          </a:p>
          <a:p>
            <a:pPr lvl="1">
              <a:buFont typeface="Wingdings" charset="0"/>
              <a:buChar char="ü"/>
            </a:pPr>
            <a:r>
              <a:rPr kumimoji="0" lang="en-US" altLang="zh-TW" sz="2000" b="1">
                <a:latin typeface="Calibri" charset="0"/>
                <a:ea typeface="MS PGothic" charset="0"/>
                <a:cs typeface="MS PGothic" charset="0"/>
              </a:rPr>
              <a:t>Chemotherapy</a:t>
            </a:r>
          </a:p>
          <a:p>
            <a:pPr lvl="1">
              <a:buFont typeface="Wingdings" charset="0"/>
              <a:buChar char="ü"/>
            </a:pPr>
            <a:r>
              <a:rPr kumimoji="0" lang="en-US" altLang="zh-TW" sz="2000" b="1">
                <a:latin typeface="Calibri" charset="0"/>
                <a:ea typeface="MS PGothic" charset="0"/>
                <a:cs typeface="MS PGothic" charset="0"/>
              </a:rPr>
              <a:t>Antiestrogenic medications</a:t>
            </a:r>
          </a:p>
          <a:p>
            <a:pPr lvl="2">
              <a:buFont typeface="Arial" charset="0"/>
              <a:buChar char="•"/>
            </a:pPr>
            <a:r>
              <a:rPr kumimoji="0" lang="en-US" altLang="zh-TW" sz="2000" b="1">
                <a:latin typeface="Calibri" charset="0"/>
                <a:ea typeface="MS PGothic" charset="0"/>
                <a:cs typeface="MS PGothic" charset="0"/>
              </a:rPr>
              <a:t>Clomiphene, Medroxyprogesterone, Tamoxifen, Raloxifene, Danazol, Leuprolide, Nafarelin</a:t>
            </a:r>
          </a:p>
          <a:p>
            <a:pPr lvl="1">
              <a:buFont typeface="Wingdings" charset="0"/>
              <a:buChar char="ü"/>
            </a:pPr>
            <a:r>
              <a:rPr kumimoji="0" lang="en-US" altLang="zh-TW" sz="2000" b="1">
                <a:latin typeface="Calibri" charset="0"/>
                <a:ea typeface="MS PGothic" charset="0"/>
                <a:cs typeface="MS PGothic" charset="0"/>
              </a:rPr>
              <a:t>Low-estrogen oral contraceptive (Rarely)</a:t>
            </a:r>
          </a:p>
          <a:p>
            <a:pPr lvl="2">
              <a:buFont typeface="Arial" charset="0"/>
              <a:buChar char="•"/>
            </a:pPr>
            <a:r>
              <a:rPr kumimoji="0" lang="en-US" altLang="zh-TW" sz="2000" b="1">
                <a:latin typeface="Calibri" charset="0"/>
                <a:ea typeface="MS PGothic" charset="0"/>
                <a:cs typeface="MS PGothic" charset="0"/>
              </a:rPr>
              <a:t>Due to nonphysiologic / undesirable estrogen-progestin balance</a:t>
            </a:r>
            <a:endParaRPr kumimoji="0" lang="zh-TW" altLang="en-US" sz="2000" b="1">
              <a:latin typeface="Calibri" charset="0"/>
              <a:ea typeface="MS PGothic" charset="0"/>
              <a:cs typeface="MS PGothic" charset="0"/>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6758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734210C7-072F-DB44-8C07-FA4AC5407EB6}" type="slidenum">
              <a:rPr lang="zh-TW" altLang="en-US" sz="1400">
                <a:solidFill>
                  <a:schemeClr val="bg1"/>
                </a:solidFill>
              </a:rPr>
              <a:pPr/>
              <a:t>45</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541338"/>
            <a:ext cx="8540750" cy="1281112"/>
          </a:xfrm>
        </p:spPr>
        <p:txBody>
          <a:bodyPr rtlCol="0">
            <a:normAutofit/>
          </a:bodyPr>
          <a:lstStyle/>
          <a:p>
            <a:pPr fontAlgn="auto">
              <a:spcAft>
                <a:spcPts val="0"/>
              </a:spcAft>
              <a:defRPr/>
            </a:pPr>
            <a:r>
              <a:rPr kumimoji="0" lang="en-US" altLang="zh-TW" b="1" dirty="0" smtClean="0">
                <a:solidFill>
                  <a:schemeClr val="accent2">
                    <a:lumMod val="75000"/>
                  </a:schemeClr>
                </a:solidFill>
                <a:latin typeface="Arial"/>
                <a:ea typeface="+mj-ea"/>
                <a:cs typeface="Arial"/>
              </a:rPr>
              <a:t>Clinical Presentation of Atrophic Vaginitis</a:t>
            </a:r>
            <a:endParaRPr kumimoji="0" lang="zh-TW" altLang="en-US" b="1" dirty="0">
              <a:solidFill>
                <a:schemeClr val="accent2">
                  <a:lumMod val="75000"/>
                </a:schemeClr>
              </a:solidFill>
              <a:latin typeface="Arial"/>
              <a:ea typeface="+mj-ea"/>
              <a:cs typeface="Arial"/>
            </a:endParaRPr>
          </a:p>
        </p:txBody>
      </p:sp>
      <p:sp>
        <p:nvSpPr>
          <p:cNvPr id="3" name="內容版面配置區 2"/>
          <p:cNvSpPr>
            <a:spLocks noGrp="1"/>
          </p:cNvSpPr>
          <p:nvPr>
            <p:ph idx="1"/>
          </p:nvPr>
        </p:nvSpPr>
        <p:spPr>
          <a:xfrm>
            <a:off x="468313" y="1773238"/>
            <a:ext cx="8351837" cy="5365750"/>
          </a:xfrm>
        </p:spPr>
        <p:txBody>
          <a:bodyPr rtlCol="0">
            <a:noAutofit/>
          </a:bodyPr>
          <a:lstStyle/>
          <a:p>
            <a:pPr marL="457200" indent="-457200" fontAlgn="auto">
              <a:spcAft>
                <a:spcPts val="0"/>
              </a:spcAft>
              <a:buFont typeface="+mj-lt"/>
              <a:buAutoNum type="arabicPeriod"/>
              <a:defRPr/>
            </a:pPr>
            <a:r>
              <a:rPr kumimoji="0" lang="en-US" altLang="zh-TW" sz="2200" dirty="0" smtClean="0">
                <a:solidFill>
                  <a:srgbClr val="0C02CA"/>
                </a:solidFill>
                <a:latin typeface="Arial"/>
                <a:ea typeface="MS PGothic" pitchFamily="34" charset="-128"/>
                <a:cs typeface="Arial"/>
              </a:rPr>
              <a:t>Decrease in vaginal lubrication</a:t>
            </a:r>
          </a:p>
          <a:p>
            <a:pPr marL="914400" lvl="1" indent="-457200" fontAlgn="auto">
              <a:spcAft>
                <a:spcPts val="0"/>
              </a:spcAft>
              <a:buClr>
                <a:schemeClr val="accent1">
                  <a:lumMod val="60000"/>
                  <a:lumOff val="40000"/>
                </a:schemeClr>
              </a:buClr>
              <a:buFont typeface="Arial" pitchFamily="34" charset="0"/>
              <a:buChar char="•"/>
              <a:defRPr/>
            </a:pPr>
            <a:r>
              <a:rPr kumimoji="0" lang="en-US" altLang="zh-TW" sz="2000" dirty="0" smtClean="0">
                <a:solidFill>
                  <a:srgbClr val="0C02CA"/>
                </a:solidFill>
                <a:latin typeface="Arial"/>
                <a:ea typeface="MS PGothic" pitchFamily="34" charset="-128"/>
                <a:cs typeface="Arial"/>
              </a:rPr>
              <a:t>Early symptom of atrophic vaginitis</a:t>
            </a:r>
          </a:p>
          <a:p>
            <a:pPr marL="914400" lvl="1" indent="-457200" fontAlgn="auto">
              <a:spcAft>
                <a:spcPts val="0"/>
              </a:spcAft>
              <a:buClr>
                <a:schemeClr val="accent1">
                  <a:lumMod val="60000"/>
                  <a:lumOff val="40000"/>
                </a:schemeClr>
              </a:buClr>
              <a:buFont typeface="Arial" pitchFamily="34" charset="0"/>
              <a:buChar char="•"/>
              <a:defRPr/>
            </a:pPr>
            <a:r>
              <a:rPr kumimoji="0" lang="en-US" altLang="zh-TW" sz="2000" dirty="0" smtClean="0">
                <a:solidFill>
                  <a:srgbClr val="0C02CA"/>
                </a:solidFill>
                <a:latin typeface="Arial"/>
                <a:ea typeface="MS PGothic" pitchFamily="34" charset="-128"/>
                <a:cs typeface="Arial"/>
              </a:rPr>
              <a:t>Cause </a:t>
            </a:r>
            <a:r>
              <a:rPr kumimoji="0" lang="en-US" altLang="zh-TW" sz="2000" dirty="0" err="1" smtClean="0">
                <a:solidFill>
                  <a:srgbClr val="0C02CA"/>
                </a:solidFill>
                <a:latin typeface="Arial"/>
                <a:ea typeface="MS PGothic" pitchFamily="34" charset="-128"/>
                <a:cs typeface="Arial"/>
              </a:rPr>
              <a:t>dyspareunia</a:t>
            </a:r>
            <a:r>
              <a:rPr kumimoji="0" lang="zh-TW" altLang="en-US" sz="2000" dirty="0" smtClean="0">
                <a:solidFill>
                  <a:srgbClr val="0C02CA"/>
                </a:solidFill>
                <a:latin typeface="Arial"/>
                <a:ea typeface="MS PGothic" pitchFamily="34" charset="-128"/>
                <a:cs typeface="Arial"/>
              </a:rPr>
              <a:t> </a:t>
            </a:r>
            <a:r>
              <a:rPr kumimoji="0" lang="zh-TW" altLang="en-US" sz="2000" dirty="0" smtClean="0">
                <a:solidFill>
                  <a:srgbClr val="0C02CA"/>
                </a:solidFill>
                <a:latin typeface="Arial"/>
                <a:cs typeface="Arial"/>
              </a:rPr>
              <a:t>性交疼痛</a:t>
            </a:r>
            <a:endParaRPr kumimoji="0" lang="en-US" altLang="zh-TW" sz="2000" dirty="0" smtClean="0">
              <a:solidFill>
                <a:srgbClr val="0C02CA"/>
              </a:solidFill>
              <a:latin typeface="Arial"/>
              <a:cs typeface="Arial"/>
            </a:endParaRPr>
          </a:p>
          <a:p>
            <a:pPr marL="457200" indent="-457200" fontAlgn="auto">
              <a:spcAft>
                <a:spcPts val="0"/>
              </a:spcAft>
              <a:buFont typeface="+mj-lt"/>
              <a:buAutoNum type="arabicPeriod"/>
              <a:defRPr/>
            </a:pPr>
            <a:r>
              <a:rPr kumimoji="0" lang="en-US" altLang="zh-TW" sz="2200" dirty="0" smtClean="0">
                <a:solidFill>
                  <a:srgbClr val="0C02CA"/>
                </a:solidFill>
                <a:latin typeface="Arial"/>
                <a:ea typeface="MS PGothic" pitchFamily="34" charset="-128"/>
                <a:cs typeface="Arial"/>
              </a:rPr>
              <a:t>Vaginal irritation</a:t>
            </a:r>
          </a:p>
          <a:p>
            <a:pPr marL="457200" indent="-457200" fontAlgn="auto">
              <a:spcAft>
                <a:spcPts val="0"/>
              </a:spcAft>
              <a:buFont typeface="+mj-lt"/>
              <a:buAutoNum type="arabicPeriod"/>
              <a:defRPr/>
            </a:pPr>
            <a:r>
              <a:rPr kumimoji="0" lang="en-US" altLang="zh-TW" sz="2200" dirty="0" smtClean="0">
                <a:solidFill>
                  <a:srgbClr val="0C02CA"/>
                </a:solidFill>
                <a:latin typeface="Arial"/>
                <a:ea typeface="MS PGothic" pitchFamily="34" charset="-128"/>
                <a:cs typeface="Arial"/>
              </a:rPr>
              <a:t>Dryness</a:t>
            </a:r>
          </a:p>
          <a:p>
            <a:pPr marL="457200" indent="-457200" fontAlgn="auto">
              <a:spcAft>
                <a:spcPts val="0"/>
              </a:spcAft>
              <a:buFont typeface="+mj-lt"/>
              <a:buAutoNum type="arabicPeriod"/>
              <a:defRPr/>
            </a:pPr>
            <a:r>
              <a:rPr kumimoji="0" lang="en-US" altLang="zh-TW" sz="2200" dirty="0" smtClean="0">
                <a:solidFill>
                  <a:srgbClr val="0C02CA"/>
                </a:solidFill>
                <a:latin typeface="Arial"/>
                <a:ea typeface="MS PGothic" pitchFamily="34" charset="-128"/>
                <a:cs typeface="Arial"/>
              </a:rPr>
              <a:t>Burning</a:t>
            </a:r>
          </a:p>
          <a:p>
            <a:pPr marL="457200" indent="-457200" fontAlgn="auto">
              <a:spcAft>
                <a:spcPts val="0"/>
              </a:spcAft>
              <a:buFont typeface="+mj-lt"/>
              <a:buAutoNum type="arabicPeriod"/>
              <a:defRPr/>
            </a:pPr>
            <a:r>
              <a:rPr kumimoji="0" lang="en-US" altLang="zh-TW" sz="2200" dirty="0" smtClean="0">
                <a:solidFill>
                  <a:srgbClr val="0C02CA"/>
                </a:solidFill>
                <a:latin typeface="Arial"/>
                <a:ea typeface="MS PGothic" pitchFamily="34" charset="-128"/>
                <a:cs typeface="Arial"/>
              </a:rPr>
              <a:t>Itching</a:t>
            </a:r>
          </a:p>
          <a:p>
            <a:pPr marL="457200" indent="-457200" fontAlgn="auto">
              <a:spcAft>
                <a:spcPts val="0"/>
              </a:spcAft>
              <a:buFont typeface="+mj-lt"/>
              <a:buAutoNum type="arabicPeriod"/>
              <a:defRPr/>
            </a:pPr>
            <a:r>
              <a:rPr kumimoji="0" lang="en-US" altLang="zh-TW" sz="2200" dirty="0" err="1" smtClean="0">
                <a:solidFill>
                  <a:srgbClr val="0C02CA"/>
                </a:solidFill>
                <a:latin typeface="Arial"/>
                <a:ea typeface="MS PGothic" pitchFamily="34" charset="-128"/>
                <a:cs typeface="Arial"/>
              </a:rPr>
              <a:t>Leukorrhea</a:t>
            </a:r>
            <a:endParaRPr kumimoji="0" lang="en-US" altLang="zh-TW" sz="2200" dirty="0" smtClean="0">
              <a:solidFill>
                <a:srgbClr val="0C02CA"/>
              </a:solidFill>
              <a:latin typeface="Arial"/>
              <a:ea typeface="MS PGothic" pitchFamily="34" charset="-128"/>
              <a:cs typeface="Arial"/>
            </a:endParaRPr>
          </a:p>
          <a:p>
            <a:pPr marL="457200" indent="-457200" fontAlgn="auto">
              <a:spcAft>
                <a:spcPts val="0"/>
              </a:spcAft>
              <a:buFont typeface="+mj-lt"/>
              <a:buAutoNum type="arabicPeriod"/>
              <a:defRPr/>
            </a:pPr>
            <a:r>
              <a:rPr kumimoji="0" lang="en-US" altLang="zh-TW" sz="2200" dirty="0" smtClean="0">
                <a:solidFill>
                  <a:schemeClr val="tx1">
                    <a:lumMod val="75000"/>
                    <a:lumOff val="25000"/>
                  </a:schemeClr>
                </a:solidFill>
                <a:latin typeface="Arial"/>
                <a:ea typeface="MS PGothic" pitchFamily="34" charset="-128"/>
                <a:cs typeface="Arial"/>
              </a:rPr>
              <a:t>Thin, watery (occasionally bloody), or yellow malodorous discharge</a:t>
            </a:r>
          </a:p>
          <a:p>
            <a:pPr marL="457200" indent="-457200" fontAlgn="auto">
              <a:spcAft>
                <a:spcPts val="0"/>
              </a:spcAft>
              <a:buFont typeface="+mj-lt"/>
              <a:buAutoNum type="arabicPeriod"/>
              <a:defRPr/>
            </a:pPr>
            <a:r>
              <a:rPr kumimoji="0" lang="en-US" altLang="zh-TW" sz="2200" dirty="0" smtClean="0">
                <a:solidFill>
                  <a:schemeClr val="tx1">
                    <a:lumMod val="75000"/>
                    <a:lumOff val="25000"/>
                  </a:schemeClr>
                </a:solidFill>
                <a:latin typeface="Arial"/>
                <a:ea typeface="MS PGothic" pitchFamily="34" charset="-128"/>
                <a:cs typeface="Arial"/>
              </a:rPr>
              <a:t>Vaginal bleeding</a:t>
            </a:r>
          </a:p>
          <a:p>
            <a:pPr lvl="1" fontAlgn="auto">
              <a:spcAft>
                <a:spcPts val="0"/>
              </a:spcAft>
              <a:buClr>
                <a:schemeClr val="accent1">
                  <a:lumMod val="60000"/>
                  <a:lumOff val="40000"/>
                </a:schemeClr>
              </a:buClr>
              <a:buFont typeface="Arial" pitchFamily="34" charset="0"/>
              <a:buChar char="•"/>
              <a:defRPr/>
            </a:pPr>
            <a:r>
              <a:rPr kumimoji="0" lang="en-US" altLang="zh-TW" sz="2000" dirty="0" smtClean="0">
                <a:solidFill>
                  <a:schemeClr val="tx1">
                    <a:lumMod val="75000"/>
                    <a:lumOff val="25000"/>
                  </a:schemeClr>
                </a:solidFill>
                <a:latin typeface="Arial"/>
                <a:ea typeface="MS PGothic" pitchFamily="34" charset="-128"/>
                <a:cs typeface="Arial"/>
              </a:rPr>
              <a:t>Postmenopausal vaginal bleeding needs to be evaluated if endometrial cancer</a:t>
            </a:r>
            <a:endParaRPr kumimoji="0" lang="zh-TW" altLang="en-US" sz="2000" dirty="0">
              <a:solidFill>
                <a:schemeClr val="tx1">
                  <a:lumMod val="75000"/>
                  <a:lumOff val="25000"/>
                </a:schemeClr>
              </a:solidFill>
              <a:latin typeface="Arial"/>
              <a:ea typeface="MS PGothic" pitchFamily="34" charset="-128"/>
              <a:cs typeface="Arial"/>
            </a:endParaRPr>
          </a:p>
        </p:txBody>
      </p:sp>
      <p:sp>
        <p:nvSpPr>
          <p:cNvPr id="4" name="日期版面配置區 3"/>
          <p:cNvSpPr>
            <a:spLocks noGrp="1"/>
          </p:cNvSpPr>
          <p:nvPr>
            <p:ph type="dt" sz="quarter" idx="10"/>
          </p:nvPr>
        </p:nvSpPr>
        <p:spPr/>
        <p:txBody>
          <a:bodyPr/>
          <a:lstStyle/>
          <a:p>
            <a:pPr>
              <a:defRPr/>
            </a:pPr>
            <a:r>
              <a:rPr lang="en-US" altLang="zh-TW"/>
              <a:t>2015/7/25</a:t>
            </a:r>
            <a:endParaRPr lang="zh-TW" altLang="en-US"/>
          </a:p>
        </p:txBody>
      </p:sp>
      <p:sp>
        <p:nvSpPr>
          <p:cNvPr id="68612"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03CC3B48-7265-A245-A4AE-48703D5D40B4}" type="slidenum">
              <a:rPr lang="zh-TW" altLang="en-US" sz="1400">
                <a:solidFill>
                  <a:schemeClr val="bg1"/>
                </a:solidFill>
              </a:rPr>
              <a:pPr/>
              <a:t>46</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1638" y="635000"/>
            <a:ext cx="7770812" cy="1281113"/>
          </a:xfrm>
        </p:spPr>
        <p:txBody>
          <a:bodyPr rtlCol="0">
            <a:normAutofit/>
          </a:bodyPr>
          <a:lstStyle/>
          <a:p>
            <a:pPr fontAlgn="auto">
              <a:spcAft>
                <a:spcPts val="0"/>
              </a:spcAft>
              <a:defRPr/>
            </a:pPr>
            <a:r>
              <a:rPr kumimoji="0" lang="en-US" altLang="zh-TW" b="1" dirty="0" smtClean="0">
                <a:solidFill>
                  <a:schemeClr val="accent2">
                    <a:lumMod val="75000"/>
                  </a:schemeClr>
                </a:solidFill>
                <a:latin typeface="Arial"/>
                <a:ea typeface="+mj-ea"/>
                <a:cs typeface="Arial"/>
              </a:rPr>
              <a:t>Treatment of Atrophic </a:t>
            </a:r>
            <a:r>
              <a:rPr kumimoji="0" lang="en-US" altLang="zh-TW" b="1" dirty="0" err="1" smtClean="0">
                <a:solidFill>
                  <a:schemeClr val="accent2">
                    <a:lumMod val="75000"/>
                  </a:schemeClr>
                </a:solidFill>
                <a:latin typeface="Arial"/>
                <a:ea typeface="+mj-ea"/>
                <a:cs typeface="Arial"/>
              </a:rPr>
              <a:t>Vaginitis</a:t>
            </a:r>
            <a:r>
              <a:rPr kumimoji="0" lang="zh-TW" altLang="en-US" b="1" dirty="0" smtClean="0">
                <a:solidFill>
                  <a:schemeClr val="accent2">
                    <a:lumMod val="75000"/>
                  </a:schemeClr>
                </a:solidFill>
                <a:latin typeface="Arial"/>
                <a:ea typeface="+mj-ea"/>
                <a:cs typeface="Arial"/>
              </a:rPr>
              <a:t> </a:t>
            </a:r>
            <a:r>
              <a:rPr kumimoji="0" lang="en-US" altLang="zh-TW" b="1" dirty="0" smtClean="0">
                <a:solidFill>
                  <a:schemeClr val="accent2">
                    <a:lumMod val="75000"/>
                  </a:schemeClr>
                </a:solidFill>
                <a:latin typeface="Arial"/>
                <a:ea typeface="+mj-ea"/>
                <a:cs typeface="Arial"/>
              </a:rPr>
              <a:t>(1)</a:t>
            </a:r>
            <a:endParaRPr kumimoji="0" lang="zh-TW" altLang="en-US" b="1" dirty="0">
              <a:solidFill>
                <a:schemeClr val="accent2">
                  <a:lumMod val="75000"/>
                </a:schemeClr>
              </a:solidFill>
              <a:latin typeface="Arial"/>
              <a:ea typeface="+mj-ea"/>
              <a:cs typeface="Arial"/>
            </a:endParaRPr>
          </a:p>
        </p:txBody>
      </p:sp>
      <p:sp>
        <p:nvSpPr>
          <p:cNvPr id="3" name="內容版面配置區 2"/>
          <p:cNvSpPr>
            <a:spLocks noGrp="1"/>
          </p:cNvSpPr>
          <p:nvPr>
            <p:ph idx="1"/>
          </p:nvPr>
        </p:nvSpPr>
        <p:spPr>
          <a:xfrm>
            <a:off x="395288" y="1628775"/>
            <a:ext cx="8497887" cy="4741863"/>
          </a:xfrm>
          <a:solidFill>
            <a:srgbClr val="FFFFFF"/>
          </a:solidFill>
        </p:spPr>
        <p:txBody>
          <a:bodyPr rtlCol="0">
            <a:normAutofit fontScale="92500" lnSpcReduction="20000"/>
          </a:bodyPr>
          <a:lstStyle/>
          <a:p>
            <a:pPr marL="444500" indent="-400050"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Goals</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Reduce the symptoms of vaginal dryness, burning and itching</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Eliminate </a:t>
            </a:r>
            <a:r>
              <a:rPr kumimoji="0" lang="en-US" altLang="zh-TW" sz="2600" dirty="0" err="1" smtClean="0">
                <a:solidFill>
                  <a:schemeClr val="tx1">
                    <a:lumMod val="75000"/>
                    <a:lumOff val="25000"/>
                  </a:schemeClr>
                </a:solidFill>
                <a:latin typeface="Calibri" pitchFamily="34" charset="0"/>
                <a:ea typeface="MS PGothic" pitchFamily="34" charset="-128"/>
              </a:rPr>
              <a:t>dyspareunia</a:t>
            </a:r>
            <a:endParaRPr kumimoji="0" lang="zh-TW" altLang="en-US" sz="2600" dirty="0" smtClean="0">
              <a:solidFill>
                <a:schemeClr val="tx1">
                  <a:lumMod val="75000"/>
                  <a:lumOff val="25000"/>
                </a:schemeClr>
              </a:solidFill>
              <a:latin typeface="Calibri" pitchFamily="34" charset="0"/>
              <a:ea typeface="MS PGothic" pitchFamily="34" charset="-128"/>
            </a:endParaRPr>
          </a:p>
          <a:p>
            <a:pPr marL="444500" indent="-444500" fontAlgn="auto">
              <a:spcAft>
                <a:spcPts val="0"/>
              </a:spcAft>
              <a:buFont typeface="Wingdings" charset="2"/>
              <a:buChar char="n"/>
              <a:defRPr/>
            </a:pPr>
            <a:r>
              <a:rPr kumimoji="0" lang="en-US" altLang="zh-TW" sz="2800" dirty="0" smtClean="0">
                <a:solidFill>
                  <a:srgbClr val="FF0000"/>
                </a:solidFill>
                <a:latin typeface="Calibri" pitchFamily="34" charset="0"/>
                <a:ea typeface="MS PGothic" pitchFamily="34" charset="-128"/>
                <a:cs typeface="+mn-cs"/>
              </a:rPr>
              <a:t>Self-treatment</a:t>
            </a:r>
            <a:r>
              <a:rPr kumimoji="0" lang="en-US" altLang="zh-TW" sz="2800" dirty="0" smtClean="0">
                <a:solidFill>
                  <a:schemeClr val="tx1">
                    <a:lumMod val="75000"/>
                    <a:lumOff val="25000"/>
                  </a:schemeClr>
                </a:solidFill>
                <a:latin typeface="Calibri" pitchFamily="34" charset="0"/>
                <a:ea typeface="MS PGothic" pitchFamily="34" charset="-128"/>
                <a:cs typeface="+mn-cs"/>
              </a:rPr>
              <a:t> with </a:t>
            </a:r>
            <a:r>
              <a:rPr kumimoji="0" lang="en-US" altLang="zh-TW" sz="2800" dirty="0" smtClean="0">
                <a:solidFill>
                  <a:srgbClr val="FF0000"/>
                </a:solidFill>
                <a:latin typeface="Calibri" pitchFamily="34" charset="0"/>
                <a:ea typeface="MS PGothic" pitchFamily="34" charset="-128"/>
                <a:cs typeface="+mn-cs"/>
              </a:rPr>
              <a:t>lubricant</a:t>
            </a:r>
            <a:r>
              <a:rPr kumimoji="0" lang="en-US" altLang="zh-TW" sz="2800" dirty="0" smtClean="0">
                <a:solidFill>
                  <a:schemeClr val="tx1">
                    <a:lumMod val="75000"/>
                    <a:lumOff val="25000"/>
                  </a:schemeClr>
                </a:solidFill>
                <a:latin typeface="Calibri" pitchFamily="34" charset="0"/>
                <a:ea typeface="MS PGothic" pitchFamily="34" charset="-128"/>
                <a:cs typeface="+mn-cs"/>
              </a:rPr>
              <a:t> products can only </a:t>
            </a:r>
            <a:r>
              <a:rPr kumimoji="0" lang="en-US" altLang="zh-TW" sz="2800" dirty="0" smtClean="0">
                <a:solidFill>
                  <a:srgbClr val="FF0000"/>
                </a:solidFill>
                <a:latin typeface="Calibri" pitchFamily="34" charset="0"/>
                <a:ea typeface="MS PGothic" pitchFamily="34" charset="-128"/>
                <a:cs typeface="+mn-cs"/>
              </a:rPr>
              <a:t>alleviate</a:t>
            </a:r>
            <a:r>
              <a:rPr kumimoji="0" lang="en-US" altLang="zh-TW" sz="2800" dirty="0" smtClean="0">
                <a:solidFill>
                  <a:schemeClr val="tx1">
                    <a:lumMod val="75000"/>
                    <a:lumOff val="25000"/>
                  </a:schemeClr>
                </a:solidFill>
                <a:latin typeface="Calibri" pitchFamily="34" charset="0"/>
                <a:ea typeface="MS PGothic" pitchFamily="34" charset="-128"/>
                <a:cs typeface="+mn-cs"/>
              </a:rPr>
              <a:t> primary symptom-vaginal dryness</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rgbClr val="0C02CA"/>
                </a:solidFill>
                <a:latin typeface="Calibri" pitchFamily="34" charset="0"/>
                <a:ea typeface="MS PGothic" pitchFamily="34" charset="-128"/>
              </a:rPr>
              <a:t>Breast-feeding</a:t>
            </a:r>
            <a:r>
              <a:rPr kumimoji="0" lang="en-US" altLang="zh-TW" sz="2600" dirty="0" smtClean="0">
                <a:solidFill>
                  <a:schemeClr val="tx1">
                    <a:lumMod val="75000"/>
                    <a:lumOff val="25000"/>
                  </a:schemeClr>
                </a:solidFill>
                <a:latin typeface="Calibri" pitchFamily="34" charset="0"/>
                <a:ea typeface="MS PGothic" pitchFamily="34" charset="-128"/>
              </a:rPr>
              <a:t> or have </a:t>
            </a:r>
            <a:r>
              <a:rPr kumimoji="0" lang="en-US" altLang="zh-TW" sz="2600" dirty="0" smtClean="0">
                <a:solidFill>
                  <a:srgbClr val="0C02CA"/>
                </a:solidFill>
                <a:latin typeface="Calibri" pitchFamily="34" charset="0"/>
                <a:ea typeface="MS PGothic" pitchFamily="34" charset="-128"/>
              </a:rPr>
              <a:t>recently given birth </a:t>
            </a:r>
            <a:r>
              <a:rPr kumimoji="0" lang="en-US" altLang="zh-TW" sz="2600" dirty="0" smtClean="0">
                <a:solidFill>
                  <a:schemeClr val="tx1">
                    <a:lumMod val="75000"/>
                    <a:lumOff val="25000"/>
                  </a:schemeClr>
                </a:solidFill>
                <a:latin typeface="Calibri" pitchFamily="34" charset="0"/>
                <a:ea typeface="MS PGothic" pitchFamily="34" charset="-128"/>
              </a:rPr>
              <a:t>needed lubricants only until estrogen levels return to normal</a:t>
            </a:r>
          </a:p>
          <a:p>
            <a:pPr marL="444500" indent="-444500" fontAlgn="auto">
              <a:spcAft>
                <a:spcPts val="0"/>
              </a:spcAft>
              <a:buFont typeface="Wingdings" charset="2"/>
              <a:buChar char="n"/>
              <a:defRPr/>
            </a:pPr>
            <a:r>
              <a:rPr kumimoji="0" lang="en-US" altLang="zh-TW" sz="2800" dirty="0" smtClean="0">
                <a:solidFill>
                  <a:srgbClr val="FF0000"/>
                </a:solidFill>
                <a:latin typeface="Calibri" pitchFamily="34" charset="0"/>
                <a:ea typeface="MS PGothic" pitchFamily="34" charset="-128"/>
                <a:cs typeface="+mn-cs"/>
              </a:rPr>
              <a:t>Prescription estrogen</a:t>
            </a:r>
            <a:r>
              <a:rPr kumimoji="0" lang="en-US" altLang="zh-TW" sz="2800" dirty="0" smtClean="0">
                <a:solidFill>
                  <a:schemeClr val="tx1">
                    <a:lumMod val="75000"/>
                    <a:lumOff val="25000"/>
                  </a:schemeClr>
                </a:solidFill>
                <a:latin typeface="Calibri" pitchFamily="34" charset="0"/>
                <a:ea typeface="MS PGothic" pitchFamily="34" charset="-128"/>
                <a:cs typeface="+mn-cs"/>
              </a:rPr>
              <a:t> therapy for </a:t>
            </a:r>
            <a:r>
              <a:rPr kumimoji="0" lang="en-US" altLang="zh-TW" sz="2800" dirty="0" smtClean="0">
                <a:solidFill>
                  <a:srgbClr val="FF0000"/>
                </a:solidFill>
                <a:latin typeface="Calibri" pitchFamily="34" charset="0"/>
                <a:ea typeface="MS PGothic" pitchFamily="34" charset="-128"/>
                <a:cs typeface="+mn-cs"/>
              </a:rPr>
              <a:t>preventing</a:t>
            </a:r>
            <a:r>
              <a:rPr kumimoji="0" lang="en-US" altLang="zh-TW" sz="2800" dirty="0" smtClean="0">
                <a:solidFill>
                  <a:schemeClr val="tx1">
                    <a:lumMod val="75000"/>
                    <a:lumOff val="25000"/>
                  </a:schemeClr>
                </a:solidFill>
                <a:latin typeface="Calibri" pitchFamily="34" charset="0"/>
                <a:ea typeface="MS PGothic" pitchFamily="34" charset="-128"/>
                <a:cs typeface="+mn-cs"/>
              </a:rPr>
              <a:t> vaginal dryness requires</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Recommended for women at </a:t>
            </a:r>
            <a:r>
              <a:rPr kumimoji="0" lang="en-US" altLang="zh-TW" sz="2600" dirty="0" smtClean="0">
                <a:solidFill>
                  <a:srgbClr val="0C02CA"/>
                </a:solidFill>
                <a:latin typeface="Calibri" pitchFamily="34" charset="0"/>
                <a:ea typeface="MS PGothic" pitchFamily="34" charset="-128"/>
              </a:rPr>
              <a:t>menopause</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Topical estrogen products (creams or tablets) have limited systemic estrogenic effects </a:t>
            </a:r>
          </a:p>
        </p:txBody>
      </p:sp>
      <p:sp>
        <p:nvSpPr>
          <p:cNvPr id="4" name="日期版面配置區 3"/>
          <p:cNvSpPr>
            <a:spLocks noGrp="1"/>
          </p:cNvSpPr>
          <p:nvPr>
            <p:ph type="dt" sz="quarter" idx="10"/>
          </p:nvPr>
        </p:nvSpPr>
        <p:spPr/>
        <p:txBody>
          <a:bodyPr/>
          <a:lstStyle/>
          <a:p>
            <a:pPr>
              <a:defRPr/>
            </a:pPr>
            <a:r>
              <a:rPr lang="en-US" altLang="zh-TW"/>
              <a:t>2015/7/25</a:t>
            </a:r>
            <a:endParaRPr lang="zh-TW" altLang="en-US"/>
          </a:p>
        </p:txBody>
      </p:sp>
      <p:sp>
        <p:nvSpPr>
          <p:cNvPr id="6963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EBC866C3-4630-164F-9EFC-A5568F32895F}" type="slidenum">
              <a:rPr lang="zh-TW" altLang="en-US" sz="1400">
                <a:solidFill>
                  <a:schemeClr val="bg1"/>
                </a:solidFill>
              </a:rPr>
              <a:pPr/>
              <a:t>47</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1628775"/>
            <a:ext cx="8496300" cy="4741863"/>
          </a:xfrm>
          <a:solidFill>
            <a:srgbClr val="FFFFFF"/>
          </a:solidFill>
          <a:ln>
            <a:solidFill>
              <a:schemeClr val="bg1"/>
            </a:solidFill>
          </a:ln>
        </p:spPr>
        <p:txBody>
          <a:bodyPr rtlCol="0">
            <a:normAutofit fontScale="92500" lnSpcReduction="10000"/>
          </a:bodyPr>
          <a:lstStyle/>
          <a:p>
            <a:pPr marL="352425" indent="-352425" fontAlgn="auto">
              <a:spcAft>
                <a:spcPts val="0"/>
              </a:spcAft>
              <a:buFont typeface="Wingdings" charset="2"/>
              <a:buChar char="n"/>
              <a:defRPr/>
            </a:pPr>
            <a:r>
              <a:rPr kumimoji="0" lang="en-US" altLang="zh-TW" sz="2800" dirty="0" smtClean="0">
                <a:solidFill>
                  <a:srgbClr val="FF0000"/>
                </a:solidFill>
                <a:latin typeface="Calibri" pitchFamily="34" charset="0"/>
                <a:ea typeface="MS PGothic" pitchFamily="34" charset="-128"/>
                <a:cs typeface="MV Boli" pitchFamily="2" charset="0"/>
              </a:rPr>
              <a:t>Self-treatment</a:t>
            </a:r>
            <a:r>
              <a:rPr kumimoji="0" lang="en-US" altLang="zh-TW" sz="2800" dirty="0" smtClean="0">
                <a:solidFill>
                  <a:schemeClr val="tx1">
                    <a:lumMod val="75000"/>
                    <a:lumOff val="25000"/>
                  </a:schemeClr>
                </a:solidFill>
                <a:latin typeface="Calibri" pitchFamily="34" charset="0"/>
                <a:ea typeface="MS PGothic" pitchFamily="34" charset="-128"/>
                <a:cs typeface="MV Boli" pitchFamily="2" charset="0"/>
              </a:rPr>
              <a:t> appropriate when symptoms</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rgbClr val="FF0000"/>
                </a:solidFill>
                <a:latin typeface="Calibri" pitchFamily="34" charset="0"/>
                <a:ea typeface="MS PGothic" pitchFamily="34" charset="-128"/>
                <a:cs typeface="MV Boli" pitchFamily="2" charset="0"/>
              </a:rPr>
              <a:t>Mild to moderate</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cs typeface="MV Boli" pitchFamily="2" charset="0"/>
              </a:rPr>
              <a:t>Confined to the vaginal area (</a:t>
            </a:r>
            <a:r>
              <a:rPr kumimoji="0" lang="en-US" altLang="zh-TW" sz="2600" dirty="0" smtClean="0">
                <a:solidFill>
                  <a:srgbClr val="FF0000"/>
                </a:solidFill>
                <a:latin typeface="Calibri" pitchFamily="34" charset="0"/>
                <a:ea typeface="MS PGothic" pitchFamily="34" charset="-128"/>
                <a:cs typeface="MV Boli" pitchFamily="2" charset="0"/>
              </a:rPr>
              <a:t>localized</a:t>
            </a:r>
            <a:r>
              <a:rPr kumimoji="0" lang="en-US" altLang="zh-TW" sz="2600" dirty="0" smtClean="0">
                <a:solidFill>
                  <a:schemeClr val="tx1">
                    <a:lumMod val="75000"/>
                    <a:lumOff val="25000"/>
                  </a:schemeClr>
                </a:solidFill>
                <a:latin typeface="Calibri" pitchFamily="34" charset="0"/>
                <a:ea typeface="MS PGothic" pitchFamily="34" charset="-128"/>
                <a:cs typeface="MV Boli" pitchFamily="2" charset="0"/>
              </a:rPr>
              <a:t>)</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rgbClr val="FF0000"/>
                </a:solidFill>
                <a:latin typeface="Calibri" pitchFamily="34" charset="0"/>
                <a:ea typeface="MS PGothic" pitchFamily="34" charset="-128"/>
                <a:cs typeface="MV Boli" pitchFamily="2" charset="0"/>
              </a:rPr>
              <a:t>No bleeding</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cs typeface="MV Boli" pitchFamily="2" charset="0"/>
              </a:rPr>
              <a:t>Previously been able to maintain adequate vaginal lubrication</a:t>
            </a:r>
          </a:p>
          <a:p>
            <a:pPr marL="352425" indent="-352425"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V Boli" pitchFamily="2" charset="0"/>
              </a:rPr>
              <a:t>Avoid products aggravate vaginal symptoms</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cs typeface="MV Boli" pitchFamily="2" charset="0"/>
              </a:rPr>
              <a:t>Powders</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cs typeface="MV Boli" pitchFamily="2" charset="0"/>
              </a:rPr>
              <a:t>Perfumes</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cs typeface="MV Boli" pitchFamily="2" charset="0"/>
              </a:rPr>
              <a:t>Spermicides</a:t>
            </a:r>
          </a:p>
          <a:p>
            <a:pPr marL="717550"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cs typeface="MV Boli" pitchFamily="2" charset="0"/>
              </a:rPr>
              <a:t>Panty liners</a:t>
            </a:r>
            <a:endParaRPr kumimoji="0" lang="zh-TW" altLang="en-US" sz="2600" dirty="0">
              <a:solidFill>
                <a:schemeClr val="tx1">
                  <a:lumMod val="75000"/>
                  <a:lumOff val="25000"/>
                </a:schemeClr>
              </a:solidFill>
              <a:latin typeface="Calibri" pitchFamily="34" charset="0"/>
              <a:ea typeface="MS PGothic" pitchFamily="34" charset="-128"/>
              <a:cs typeface="MV Boli" pitchFamily="2" charset="0"/>
            </a:endParaRPr>
          </a:p>
        </p:txBody>
      </p:sp>
      <p:sp>
        <p:nvSpPr>
          <p:cNvPr id="6" name="標題 1"/>
          <p:cNvSpPr txBox="1">
            <a:spLocks/>
          </p:cNvSpPr>
          <p:nvPr/>
        </p:nvSpPr>
        <p:spPr>
          <a:xfrm>
            <a:off x="401638" y="635000"/>
            <a:ext cx="7770812" cy="1281113"/>
          </a:xfrm>
          <a:prstGeom prst="rect">
            <a:avLst/>
          </a:prstGeom>
        </p:spPr>
        <p:txBody>
          <a:bodyPr>
            <a:normAutofit/>
          </a:bodyPr>
          <a:lstStyle>
            <a:lvl1pPr algn="l" defTabSz="914400" rtl="0" eaLnBrk="1" latinLnBrk="0" hangingPunct="1">
              <a:spcBef>
                <a:spcPct val="0"/>
              </a:spcBef>
              <a:buNone/>
              <a:defRPr sz="3600" b="0" i="0" kern="1200">
                <a:solidFill>
                  <a:schemeClr val="accent1"/>
                </a:solidFill>
                <a:latin typeface="Kaiti TC Bold"/>
                <a:ea typeface="+mj-ea"/>
                <a:cs typeface="Kaiti TC Bold"/>
              </a:defRPr>
            </a:lvl1pPr>
          </a:lstStyle>
          <a:p>
            <a:pPr>
              <a:defRPr/>
            </a:pPr>
            <a:r>
              <a:rPr lang="en-US" altLang="zh-TW" b="1" smtClean="0">
                <a:solidFill>
                  <a:schemeClr val="accent2">
                    <a:lumMod val="75000"/>
                  </a:schemeClr>
                </a:solidFill>
                <a:latin typeface="Arial"/>
                <a:cs typeface="Arial"/>
              </a:rPr>
              <a:t>Treatment of Atrophic Vaginitis</a:t>
            </a:r>
            <a:r>
              <a:rPr lang="zh-TW" altLang="en-US" b="1" smtClean="0">
                <a:solidFill>
                  <a:schemeClr val="accent2">
                    <a:lumMod val="75000"/>
                  </a:schemeClr>
                </a:solidFill>
                <a:latin typeface="Arial"/>
                <a:cs typeface="Arial"/>
              </a:rPr>
              <a:t> </a:t>
            </a:r>
            <a:r>
              <a:rPr lang="en-US" altLang="zh-TW" b="1" smtClean="0">
                <a:solidFill>
                  <a:schemeClr val="accent2">
                    <a:lumMod val="75000"/>
                  </a:schemeClr>
                </a:solidFill>
                <a:latin typeface="Arial"/>
                <a:cs typeface="Arial"/>
              </a:rPr>
              <a:t>(1)</a:t>
            </a:r>
            <a:endParaRPr lang="zh-TW" altLang="en-US" b="1" dirty="0">
              <a:solidFill>
                <a:schemeClr val="accent2">
                  <a:lumMod val="75000"/>
                </a:schemeClr>
              </a:solidFill>
              <a:latin typeface="Arial"/>
              <a:cs typeface="Arial"/>
            </a:endParaRPr>
          </a:p>
        </p:txBody>
      </p:sp>
      <p:sp>
        <p:nvSpPr>
          <p:cNvPr id="5" name="日期版面配置區 4"/>
          <p:cNvSpPr>
            <a:spLocks noGrp="1"/>
          </p:cNvSpPr>
          <p:nvPr>
            <p:ph type="dt" sz="quarter" idx="10"/>
          </p:nvPr>
        </p:nvSpPr>
        <p:spPr/>
        <p:txBody>
          <a:bodyPr/>
          <a:lstStyle/>
          <a:p>
            <a:pPr>
              <a:defRPr/>
            </a:pPr>
            <a:r>
              <a:rPr lang="en-US" altLang="zh-TW"/>
              <a:t>2015/7/25</a:t>
            </a:r>
            <a:endParaRPr lang="zh-TW" altLang="en-US"/>
          </a:p>
        </p:txBody>
      </p:sp>
      <p:sp>
        <p:nvSpPr>
          <p:cNvPr id="70660"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0D0A811A-520C-A541-8540-54DB753C890E}" type="slidenum">
              <a:rPr lang="zh-TW" altLang="en-US" sz="1400">
                <a:solidFill>
                  <a:schemeClr val="bg1"/>
                </a:solidFill>
              </a:rPr>
              <a:pPr/>
              <a:t>48</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標題 1"/>
          <p:cNvSpPr>
            <a:spLocks noGrp="1"/>
          </p:cNvSpPr>
          <p:nvPr>
            <p:ph type="title"/>
          </p:nvPr>
        </p:nvSpPr>
        <p:spPr>
          <a:xfrm>
            <a:off x="468313" y="541338"/>
            <a:ext cx="7439025" cy="1281112"/>
          </a:xfrm>
        </p:spPr>
        <p:txBody>
          <a:bodyPr/>
          <a:lstStyle/>
          <a:p>
            <a:r>
              <a:rPr kumimoji="0" lang="en-US" altLang="zh-TW" sz="4400" b="1">
                <a:latin typeface="Arial" charset="0"/>
                <a:cs typeface="Arial" charset="0"/>
              </a:rPr>
              <a:t>Vaginal Lubricants</a:t>
            </a:r>
            <a:endParaRPr kumimoji="0" lang="zh-TW" altLang="en-US" sz="4400" b="1">
              <a:latin typeface="Arial" charset="0"/>
              <a:cs typeface="Arial" charset="0"/>
            </a:endParaRPr>
          </a:p>
        </p:txBody>
      </p:sp>
      <p:sp>
        <p:nvSpPr>
          <p:cNvPr id="3" name="內容版面配置區 2"/>
          <p:cNvSpPr>
            <a:spLocks noGrp="1"/>
          </p:cNvSpPr>
          <p:nvPr>
            <p:ph idx="1"/>
          </p:nvPr>
        </p:nvSpPr>
        <p:spPr>
          <a:xfrm>
            <a:off x="323850" y="1484313"/>
            <a:ext cx="6702425" cy="5157787"/>
          </a:xfrm>
        </p:spPr>
        <p:txBody>
          <a:bodyPr rtlCol="0">
            <a:normAutofit fontScale="92500" lnSpcReduction="10000"/>
          </a:bodyPr>
          <a:lstStyle/>
          <a:p>
            <a:pPr fontAlgn="auto">
              <a:spcAft>
                <a:spcPts val="0"/>
              </a:spcAft>
              <a:buFont typeface="Wingdings" charset="2"/>
              <a:buChar char="n"/>
              <a:defRPr/>
            </a:pPr>
            <a:r>
              <a:rPr kumimoji="0" lang="en-US" altLang="zh-TW" sz="2800" dirty="0" smtClean="0">
                <a:solidFill>
                  <a:srgbClr val="FF0000"/>
                </a:solidFill>
                <a:latin typeface="Calibri" pitchFamily="34" charset="0"/>
                <a:ea typeface="MS PGothic" pitchFamily="34" charset="-128"/>
                <a:cs typeface="+mn-cs"/>
              </a:rPr>
              <a:t>Water-soluble</a:t>
            </a:r>
            <a:r>
              <a:rPr kumimoji="0" lang="en-US" altLang="zh-TW" sz="2800" dirty="0" smtClean="0">
                <a:solidFill>
                  <a:schemeClr val="tx1">
                    <a:lumMod val="75000"/>
                    <a:lumOff val="25000"/>
                  </a:schemeClr>
                </a:solidFill>
                <a:latin typeface="Calibri" pitchFamily="34" charset="0"/>
                <a:ea typeface="MS PGothic" pitchFamily="34" charset="-128"/>
                <a:cs typeface="+mn-cs"/>
              </a:rPr>
              <a:t> lubricants provide relief from burning and itching, and facilitate sexual intercourse</a:t>
            </a:r>
          </a:p>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Can be applied both externally and internally with quantity and frequency depends on one’s specific needs</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Short term</a:t>
            </a:r>
            <a:r>
              <a:rPr kumimoji="0" lang="zh-TW" altLang="en-US" sz="2600" dirty="0" smtClean="0">
                <a:solidFill>
                  <a:schemeClr val="tx1">
                    <a:lumMod val="75000"/>
                    <a:lumOff val="25000"/>
                  </a:schemeClr>
                </a:solidFill>
                <a:latin typeface="Calibri" pitchFamily="34" charset="0"/>
                <a:ea typeface="MS PGothic" pitchFamily="34" charset="-128"/>
              </a:rPr>
              <a:t>：</a:t>
            </a:r>
            <a:r>
              <a:rPr kumimoji="0" lang="en-US" altLang="zh-TW" sz="2600" dirty="0" smtClean="0">
                <a:solidFill>
                  <a:schemeClr val="tx1">
                    <a:lumMod val="75000"/>
                    <a:lumOff val="25000"/>
                  </a:schemeClr>
                </a:solidFill>
                <a:latin typeface="Calibri" pitchFamily="34" charset="0"/>
                <a:ea typeface="MS PGothic" pitchFamily="34" charset="-128"/>
              </a:rPr>
              <a:t>Breast-feeding, recently gave birth</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Long term</a:t>
            </a:r>
            <a:r>
              <a:rPr kumimoji="0" lang="zh-TW" altLang="en-US" sz="2600" dirty="0" smtClean="0">
                <a:solidFill>
                  <a:schemeClr val="tx1">
                    <a:lumMod val="75000"/>
                    <a:lumOff val="25000"/>
                  </a:schemeClr>
                </a:solidFill>
                <a:latin typeface="Calibri" pitchFamily="34" charset="0"/>
                <a:ea typeface="MS PGothic" pitchFamily="34" charset="-128"/>
              </a:rPr>
              <a:t>：</a:t>
            </a:r>
            <a:r>
              <a:rPr kumimoji="0" lang="en-US" altLang="zh-TW" sz="2600" dirty="0" err="1" smtClean="0">
                <a:solidFill>
                  <a:schemeClr val="tx1">
                    <a:lumMod val="75000"/>
                    <a:lumOff val="25000"/>
                  </a:schemeClr>
                </a:solidFill>
                <a:latin typeface="Calibri" pitchFamily="34" charset="0"/>
                <a:ea typeface="MS PGothic" pitchFamily="34" charset="-128"/>
              </a:rPr>
              <a:t>Perimenopause</a:t>
            </a:r>
            <a:r>
              <a:rPr kumimoji="0" lang="en-US" altLang="zh-TW" sz="2600" dirty="0" smtClean="0">
                <a:solidFill>
                  <a:schemeClr val="tx1">
                    <a:lumMod val="75000"/>
                    <a:lumOff val="25000"/>
                  </a:schemeClr>
                </a:solidFill>
                <a:latin typeface="Calibri" pitchFamily="34" charset="0"/>
                <a:ea typeface="MS PGothic" pitchFamily="34" charset="-128"/>
              </a:rPr>
              <a:t>, </a:t>
            </a:r>
            <a:r>
              <a:rPr kumimoji="0" lang="en-US" altLang="zh-TW" sz="2600" dirty="0" err="1" smtClean="0">
                <a:solidFill>
                  <a:schemeClr val="tx1">
                    <a:lumMod val="75000"/>
                    <a:lumOff val="25000"/>
                  </a:schemeClr>
                </a:solidFill>
                <a:latin typeface="Calibri" pitchFamily="34" charset="0"/>
                <a:ea typeface="MS PGothic" pitchFamily="34" charset="-128"/>
              </a:rPr>
              <a:t>postmenopause</a:t>
            </a:r>
            <a:r>
              <a:rPr kumimoji="0" lang="en-US" altLang="zh-TW" sz="2600" dirty="0" smtClean="0">
                <a:solidFill>
                  <a:schemeClr val="tx1">
                    <a:lumMod val="75000"/>
                    <a:lumOff val="25000"/>
                  </a:schemeClr>
                </a:solidFill>
                <a:latin typeface="Calibri" pitchFamily="34" charset="0"/>
                <a:ea typeface="MS PGothic" pitchFamily="34" charset="-128"/>
              </a:rPr>
              <a:t> </a:t>
            </a:r>
            <a:endParaRPr kumimoji="0" lang="en-US" altLang="zh-TW" sz="2800" dirty="0" smtClean="0">
              <a:solidFill>
                <a:schemeClr val="tx1">
                  <a:lumMod val="75000"/>
                  <a:lumOff val="25000"/>
                </a:schemeClr>
              </a:solidFill>
              <a:latin typeface="Calibri" pitchFamily="34" charset="0"/>
              <a:ea typeface="MS PGothic" pitchFamily="34" charset="-128"/>
            </a:endParaRPr>
          </a:p>
          <a:p>
            <a:pPr fontAlgn="auto">
              <a:spcAft>
                <a:spcPts val="0"/>
              </a:spcAft>
              <a:buFont typeface="Wingdings" charset="2"/>
              <a:buChar char="n"/>
              <a:defRPr/>
            </a:pPr>
            <a:r>
              <a:rPr kumimoji="0" lang="en-US" altLang="zh-TW" sz="2800" b="1" u="sng" dirty="0" smtClean="0">
                <a:solidFill>
                  <a:schemeClr val="tx1">
                    <a:lumMod val="75000"/>
                    <a:lumOff val="25000"/>
                  </a:schemeClr>
                </a:solidFill>
                <a:latin typeface="Calibri" pitchFamily="34" charset="0"/>
                <a:ea typeface="MS PGothic" pitchFamily="34" charset="-128"/>
                <a:cs typeface="+mn-cs"/>
              </a:rPr>
              <a:t>Not use petroleum jelly (Vaseline)</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Difficult to remove from vagina</a:t>
            </a:r>
          </a:p>
          <a:p>
            <a:pPr lvl="1" fontAlgn="auto">
              <a:spcAft>
                <a:spcPts val="0"/>
              </a:spcAft>
              <a:buClr>
                <a:schemeClr val="accent1">
                  <a:lumMod val="60000"/>
                  <a:lumOff val="40000"/>
                </a:schemeClr>
              </a:buClr>
              <a:buFont typeface="Wingdings" pitchFamily="2" charset="2"/>
              <a:buChar char="ü"/>
              <a:defRPr/>
            </a:pPr>
            <a:r>
              <a:rPr kumimoji="0" lang="en-US" altLang="zh-TW" sz="2600" dirty="0" err="1" smtClean="0">
                <a:solidFill>
                  <a:schemeClr val="tx1">
                    <a:lumMod val="75000"/>
                    <a:lumOff val="25000"/>
                  </a:schemeClr>
                </a:solidFill>
                <a:latin typeface="Calibri" pitchFamily="34" charset="0"/>
                <a:ea typeface="MS PGothic" pitchFamily="34" charset="-128"/>
              </a:rPr>
              <a:t>Nonwater</a:t>
            </a:r>
            <a:r>
              <a:rPr kumimoji="0" lang="en-US" altLang="zh-TW" sz="2600" dirty="0" smtClean="0">
                <a:solidFill>
                  <a:schemeClr val="tx1">
                    <a:lumMod val="75000"/>
                    <a:lumOff val="25000"/>
                  </a:schemeClr>
                </a:solidFill>
                <a:latin typeface="Calibri" pitchFamily="34" charset="0"/>
                <a:ea typeface="MS PGothic" pitchFamily="34" charset="-128"/>
              </a:rPr>
              <a:t>-soluble lubricants may damage the efficacy of latex condom or diaphragm</a:t>
            </a:r>
          </a:p>
        </p:txBody>
      </p:sp>
      <p:pic>
        <p:nvPicPr>
          <p:cNvPr id="71683" name="Picture 2" descr="http://76.my/Malaysia/ky-jelly-personal-lubricant-water-soluble-greasy-oil-50g-mcarepharmacy-1406-06-MCarePharmacy@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24688" y="1557338"/>
            <a:ext cx="211613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7168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82D7865E-CEE4-7243-B16E-7D4AD6783FE1}" type="slidenum">
              <a:rPr lang="zh-TW" altLang="en-US" sz="1400">
                <a:solidFill>
                  <a:schemeClr val="bg1"/>
                </a:solidFill>
              </a:rPr>
              <a:pPr/>
              <a:t>49</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a:xfrm>
            <a:off x="468313" y="433388"/>
            <a:ext cx="7488237" cy="1281112"/>
          </a:xfrm>
        </p:spPr>
        <p:txBody>
          <a:bodyPr/>
          <a:lstStyle/>
          <a:p>
            <a:r>
              <a:rPr kumimoji="0" lang="en-US" altLang="zh-TW" b="1">
                <a:latin typeface="Arial" charset="0"/>
                <a:cs typeface="Arial" charset="0"/>
              </a:rPr>
              <a:t>Anatomy &amp; Physiology of Vagina</a:t>
            </a:r>
            <a:endParaRPr kumimoji="0" lang="zh-TW" altLang="en-US" b="1">
              <a:latin typeface="Arial" charset="0"/>
              <a:cs typeface="Arial" charset="0"/>
            </a:endParaRPr>
          </a:p>
        </p:txBody>
      </p:sp>
      <p:sp>
        <p:nvSpPr>
          <p:cNvPr id="3" name="內容版面配置區 2"/>
          <p:cNvSpPr>
            <a:spLocks noGrp="1"/>
          </p:cNvSpPr>
          <p:nvPr>
            <p:ph idx="1"/>
          </p:nvPr>
        </p:nvSpPr>
        <p:spPr>
          <a:xfrm>
            <a:off x="250825" y="1484313"/>
            <a:ext cx="3889375" cy="5122862"/>
          </a:xfrm>
        </p:spPr>
        <p:txBody>
          <a:bodyPr rtlCol="0">
            <a:normAutofit/>
          </a:bodyPr>
          <a:lstStyle/>
          <a:p>
            <a:pPr fontAlgn="auto">
              <a:spcAft>
                <a:spcPts val="0"/>
              </a:spcAft>
              <a:buFont typeface="Wingdings" charset="2"/>
              <a:buChar char="n"/>
              <a:defRPr/>
            </a:pPr>
            <a:r>
              <a:rPr kumimoji="0" lang="en-US" altLang="zh-TW" sz="2400" dirty="0" smtClean="0">
                <a:solidFill>
                  <a:schemeClr val="tx1">
                    <a:lumMod val="75000"/>
                    <a:lumOff val="25000"/>
                  </a:schemeClr>
                </a:solidFill>
                <a:latin typeface="Arial"/>
                <a:ea typeface="MS PGothic" pitchFamily="34" charset="-128"/>
                <a:cs typeface="Arial"/>
              </a:rPr>
              <a:t>Vagina lies between the urinary bladder and the rectum.</a:t>
            </a:r>
          </a:p>
          <a:p>
            <a:pPr fontAlgn="auto">
              <a:spcAft>
                <a:spcPts val="0"/>
              </a:spcAft>
              <a:buFont typeface="Wingdings" charset="2"/>
              <a:buChar char="n"/>
              <a:defRPr/>
            </a:pPr>
            <a:r>
              <a:rPr kumimoji="0" lang="en-US" altLang="zh-TW" sz="2400" dirty="0" smtClean="0">
                <a:solidFill>
                  <a:schemeClr val="tx1">
                    <a:lumMod val="75000"/>
                    <a:lumOff val="25000"/>
                  </a:schemeClr>
                </a:solidFill>
                <a:latin typeface="Arial"/>
                <a:ea typeface="MS PGothic" pitchFamily="34" charset="-128"/>
                <a:cs typeface="Arial"/>
              </a:rPr>
              <a:t>The upper end of the vagina is closed expect for the </a:t>
            </a:r>
            <a:r>
              <a:rPr kumimoji="0" lang="en-US" altLang="zh-TW" sz="2400" dirty="0" smtClean="0">
                <a:solidFill>
                  <a:srgbClr val="FF0000"/>
                </a:solidFill>
                <a:latin typeface="Arial"/>
                <a:ea typeface="MS PGothic" pitchFamily="34" charset="-128"/>
                <a:cs typeface="Arial"/>
              </a:rPr>
              <a:t>cervical </a:t>
            </a:r>
            <a:r>
              <a:rPr kumimoji="0" lang="en-US" altLang="zh-TW" sz="2400" dirty="0" err="1" smtClean="0">
                <a:solidFill>
                  <a:srgbClr val="FF0000"/>
                </a:solidFill>
                <a:latin typeface="Arial"/>
                <a:ea typeface="MS PGothic" pitchFamily="34" charset="-128"/>
                <a:cs typeface="Arial"/>
              </a:rPr>
              <a:t>os</a:t>
            </a:r>
            <a:r>
              <a:rPr kumimoji="0" lang="en-US" altLang="zh-TW" sz="1800" dirty="0" smtClean="0">
                <a:solidFill>
                  <a:schemeClr val="tx1">
                    <a:lumMod val="75000"/>
                    <a:lumOff val="25000"/>
                  </a:schemeClr>
                </a:solidFill>
                <a:latin typeface="Arial"/>
                <a:ea typeface="+mj-ea"/>
                <a:cs typeface="Arial"/>
              </a:rPr>
              <a:t>(</a:t>
            </a:r>
            <a:r>
              <a:rPr kumimoji="0" lang="zh-TW" altLang="en-US" sz="1800" dirty="0" smtClean="0">
                <a:solidFill>
                  <a:schemeClr val="tx1">
                    <a:lumMod val="75000"/>
                    <a:lumOff val="25000"/>
                  </a:schemeClr>
                </a:solidFill>
                <a:latin typeface="Arial"/>
                <a:ea typeface="+mj-ea"/>
                <a:cs typeface="Arial"/>
              </a:rPr>
              <a:t>子宮頸口</a:t>
            </a:r>
            <a:r>
              <a:rPr kumimoji="0" lang="en-US" altLang="zh-TW" sz="1800" dirty="0" smtClean="0">
                <a:solidFill>
                  <a:schemeClr val="tx1">
                    <a:lumMod val="75000"/>
                    <a:lumOff val="25000"/>
                  </a:schemeClr>
                </a:solidFill>
                <a:latin typeface="Arial"/>
                <a:ea typeface="+mj-ea"/>
                <a:cs typeface="Arial"/>
              </a:rPr>
              <a:t>).</a:t>
            </a:r>
          </a:p>
          <a:p>
            <a:pPr fontAlgn="auto">
              <a:spcAft>
                <a:spcPts val="0"/>
              </a:spcAft>
              <a:buFont typeface="Wingdings" charset="2"/>
              <a:buChar char="n"/>
              <a:defRPr/>
            </a:pPr>
            <a:r>
              <a:rPr kumimoji="0" lang="en-US" altLang="zh-TW" sz="2400" dirty="0" smtClean="0">
                <a:solidFill>
                  <a:schemeClr val="tx1">
                    <a:lumMod val="75000"/>
                    <a:lumOff val="25000"/>
                  </a:schemeClr>
                </a:solidFill>
                <a:latin typeface="Arial"/>
                <a:ea typeface="MS PGothic" pitchFamily="34" charset="-128"/>
                <a:cs typeface="Arial"/>
              </a:rPr>
              <a:t>At the lower(</a:t>
            </a:r>
            <a:r>
              <a:rPr kumimoji="0" lang="en-US" altLang="zh-TW" sz="2400" dirty="0" err="1" smtClean="0">
                <a:solidFill>
                  <a:schemeClr val="tx1">
                    <a:lumMod val="75000"/>
                    <a:lumOff val="25000"/>
                  </a:schemeClr>
                </a:solidFill>
                <a:latin typeface="Arial"/>
                <a:ea typeface="MS PGothic" pitchFamily="34" charset="-128"/>
                <a:cs typeface="Arial"/>
              </a:rPr>
              <a:t>vulvar</a:t>
            </a:r>
            <a:r>
              <a:rPr kumimoji="0" lang="zh-TW" altLang="en-US" sz="1800" dirty="0" smtClean="0">
                <a:solidFill>
                  <a:schemeClr val="tx1">
                    <a:lumMod val="75000"/>
                    <a:lumOff val="25000"/>
                  </a:schemeClr>
                </a:solidFill>
                <a:latin typeface="Arial"/>
                <a:cs typeface="Arial"/>
              </a:rPr>
              <a:t>外陰</a:t>
            </a:r>
            <a:r>
              <a:rPr kumimoji="0" lang="en-US" altLang="zh-TW" sz="2400" dirty="0" smtClean="0">
                <a:solidFill>
                  <a:schemeClr val="tx1">
                    <a:lumMod val="75000"/>
                    <a:lumOff val="25000"/>
                  </a:schemeClr>
                </a:solidFill>
                <a:latin typeface="Arial"/>
                <a:ea typeface="MS PGothic" pitchFamily="34" charset="-128"/>
                <a:cs typeface="Arial"/>
              </a:rPr>
              <a:t>) end of the vagina are the </a:t>
            </a:r>
            <a:r>
              <a:rPr kumimoji="0" lang="en-US" altLang="zh-TW" sz="2400" dirty="0" err="1" smtClean="0">
                <a:solidFill>
                  <a:srgbClr val="FF0000"/>
                </a:solidFill>
                <a:latin typeface="Arial"/>
                <a:ea typeface="MS PGothic" pitchFamily="34" charset="-128"/>
                <a:cs typeface="Arial"/>
              </a:rPr>
              <a:t>Bartholin’s</a:t>
            </a:r>
            <a:r>
              <a:rPr kumimoji="0" lang="en-US" altLang="zh-TW" sz="2400" dirty="0" smtClean="0">
                <a:solidFill>
                  <a:srgbClr val="FF0000"/>
                </a:solidFill>
                <a:latin typeface="Arial"/>
                <a:ea typeface="MS PGothic" pitchFamily="34" charset="-128"/>
                <a:cs typeface="Arial"/>
              </a:rPr>
              <a:t> gland </a:t>
            </a:r>
            <a:r>
              <a:rPr kumimoji="0" lang="en-US" altLang="zh-TW" dirty="0">
                <a:solidFill>
                  <a:schemeClr val="tx1">
                    <a:lumMod val="75000"/>
                    <a:lumOff val="25000"/>
                  </a:schemeClr>
                </a:solidFill>
                <a:latin typeface="Arial"/>
                <a:cs typeface="Arial"/>
              </a:rPr>
              <a:t>(</a:t>
            </a:r>
            <a:r>
              <a:rPr kumimoji="0" lang="zh-TW" altLang="en-US" dirty="0">
                <a:solidFill>
                  <a:schemeClr val="tx1">
                    <a:lumMod val="75000"/>
                    <a:lumOff val="25000"/>
                  </a:schemeClr>
                </a:solidFill>
                <a:latin typeface="Arial"/>
                <a:cs typeface="Arial"/>
              </a:rPr>
              <a:t>前庭大腺</a:t>
            </a:r>
            <a:r>
              <a:rPr kumimoji="0" lang="en-US" altLang="zh-TW" dirty="0">
                <a:solidFill>
                  <a:schemeClr val="tx1">
                    <a:lumMod val="75000"/>
                    <a:lumOff val="25000"/>
                  </a:schemeClr>
                </a:solidFill>
                <a:latin typeface="Arial"/>
                <a:cs typeface="Arial"/>
              </a:rPr>
              <a:t>)</a:t>
            </a:r>
            <a:r>
              <a:rPr kumimoji="0" lang="zh-TW" altLang="en-US" dirty="0">
                <a:solidFill>
                  <a:schemeClr val="tx1">
                    <a:lumMod val="75000"/>
                    <a:lumOff val="25000"/>
                  </a:schemeClr>
                </a:solidFill>
                <a:latin typeface="Arial"/>
                <a:cs typeface="Arial"/>
              </a:rPr>
              <a:t> </a:t>
            </a:r>
            <a:r>
              <a:rPr kumimoji="0" lang="en-US" altLang="zh-TW" sz="1800" dirty="0" smtClean="0">
                <a:solidFill>
                  <a:schemeClr val="tx1">
                    <a:lumMod val="75000"/>
                    <a:lumOff val="25000"/>
                  </a:schemeClr>
                </a:solidFill>
                <a:latin typeface="Arial"/>
                <a:ea typeface="MS PGothic" pitchFamily="34" charset="-128"/>
                <a:cs typeface="Arial"/>
              </a:rPr>
              <a:t>.</a:t>
            </a:r>
          </a:p>
          <a:p>
            <a:pPr lvl="1" fontAlgn="auto">
              <a:spcAft>
                <a:spcPts val="0"/>
              </a:spcAft>
              <a:buClr>
                <a:schemeClr val="accent1">
                  <a:lumMod val="60000"/>
                  <a:lumOff val="40000"/>
                </a:schemeClr>
              </a:buClr>
              <a:buFont typeface="Wingdings" charset="2"/>
              <a:buChar char="n"/>
              <a:defRPr/>
            </a:pPr>
            <a:r>
              <a:rPr kumimoji="0" lang="en-US" altLang="zh-TW" dirty="0">
                <a:solidFill>
                  <a:schemeClr val="tx1">
                    <a:lumMod val="75000"/>
                    <a:lumOff val="25000"/>
                  </a:schemeClr>
                </a:solidFill>
                <a:latin typeface="Arial"/>
                <a:ea typeface="MS PGothic" pitchFamily="34" charset="-128"/>
                <a:cs typeface="Arial"/>
              </a:rPr>
              <a:t>P</a:t>
            </a:r>
            <a:r>
              <a:rPr kumimoji="0" lang="en-US" altLang="zh-TW" dirty="0" smtClean="0">
                <a:solidFill>
                  <a:schemeClr val="tx1">
                    <a:lumMod val="75000"/>
                    <a:lumOff val="25000"/>
                  </a:schemeClr>
                </a:solidFill>
                <a:latin typeface="Arial"/>
                <a:ea typeface="MS PGothic" pitchFamily="34" charset="-128"/>
                <a:cs typeface="Arial"/>
              </a:rPr>
              <a:t>roduce secretions with sexual stimulation.</a:t>
            </a:r>
            <a:endParaRPr kumimoji="0" lang="zh-TW" altLang="en-US" dirty="0">
              <a:solidFill>
                <a:schemeClr val="tx1">
                  <a:lumMod val="75000"/>
                  <a:lumOff val="25000"/>
                </a:schemeClr>
              </a:solidFill>
              <a:latin typeface="Arial"/>
              <a:ea typeface="MS PGothic" pitchFamily="34" charset="-128"/>
              <a:cs typeface="Arial"/>
            </a:endParaRPr>
          </a:p>
        </p:txBody>
      </p:sp>
      <p:grpSp>
        <p:nvGrpSpPr>
          <p:cNvPr id="26627" name="群組 12"/>
          <p:cNvGrpSpPr>
            <a:grpSpLocks/>
          </p:cNvGrpSpPr>
          <p:nvPr/>
        </p:nvGrpSpPr>
        <p:grpSpPr bwMode="auto">
          <a:xfrm>
            <a:off x="4227513" y="1412875"/>
            <a:ext cx="4916487" cy="4895850"/>
            <a:chOff x="0" y="1306286"/>
            <a:chExt cx="6555179" cy="5403272"/>
          </a:xfrm>
        </p:grpSpPr>
        <p:grpSp>
          <p:nvGrpSpPr>
            <p:cNvPr id="26630" name="群組 16"/>
            <p:cNvGrpSpPr>
              <a:grpSpLocks/>
            </p:cNvGrpSpPr>
            <p:nvPr/>
          </p:nvGrpSpPr>
          <p:grpSpPr bwMode="auto">
            <a:xfrm>
              <a:off x="0" y="1306286"/>
              <a:ext cx="6555179" cy="5403272"/>
              <a:chOff x="0" y="0"/>
              <a:chExt cx="9144000" cy="4653136"/>
            </a:xfrm>
          </p:grpSpPr>
          <p:pic>
            <p:nvPicPr>
              <p:cNvPr id="26632" name="圖片 3" descr="figure_25_11_labeled.jpg"/>
              <p:cNvPicPr>
                <a:picLocks noChangeAspect="1"/>
              </p:cNvPicPr>
              <p:nvPr/>
            </p:nvPicPr>
            <p:blipFill>
              <a:blip r:embed="rId2" cstate="email">
                <a:extLst>
                  <a:ext uri="{28A0092B-C50C-407E-A947-70E740481C1C}">
                    <a14:useLocalDpi xmlns:a14="http://schemas.microsoft.com/office/drawing/2010/main" val="0"/>
                  </a:ext>
                </a:extLst>
              </a:blip>
              <a:srcRect t="19551" b="8353"/>
              <a:stretch>
                <a:fillRect/>
              </a:stretch>
            </p:blipFill>
            <p:spPr bwMode="auto">
              <a:xfrm>
                <a:off x="0" y="0"/>
                <a:ext cx="9144000" cy="455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09243" y="3501923"/>
                <a:ext cx="935955" cy="214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p>
            </p:txBody>
          </p:sp>
          <p:sp>
            <p:nvSpPr>
              <p:cNvPr id="7" name="矩形 6"/>
              <p:cNvSpPr/>
              <p:nvPr/>
            </p:nvSpPr>
            <p:spPr>
              <a:xfrm>
                <a:off x="109243" y="4349868"/>
                <a:ext cx="1942768" cy="303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p>
            </p:txBody>
          </p:sp>
          <p:sp>
            <p:nvSpPr>
              <p:cNvPr id="8" name="矩形 7"/>
              <p:cNvSpPr/>
              <p:nvPr/>
            </p:nvSpPr>
            <p:spPr>
              <a:xfrm>
                <a:off x="6660919" y="2276778"/>
                <a:ext cx="1653420" cy="215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p>
            </p:txBody>
          </p:sp>
          <p:sp>
            <p:nvSpPr>
              <p:cNvPr id="9" name="矩形 8"/>
              <p:cNvSpPr/>
              <p:nvPr/>
            </p:nvSpPr>
            <p:spPr>
              <a:xfrm>
                <a:off x="6660919" y="1448447"/>
                <a:ext cx="1006814" cy="244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p>
            </p:txBody>
          </p:sp>
          <p:sp>
            <p:nvSpPr>
              <p:cNvPr id="10" name="矩形 9"/>
              <p:cNvSpPr/>
              <p:nvPr/>
            </p:nvSpPr>
            <p:spPr>
              <a:xfrm>
                <a:off x="106291" y="3032686"/>
                <a:ext cx="865092" cy="253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p>
            </p:txBody>
          </p:sp>
          <p:sp>
            <p:nvSpPr>
              <p:cNvPr id="11" name="矩形 10"/>
              <p:cNvSpPr/>
              <p:nvPr/>
            </p:nvSpPr>
            <p:spPr>
              <a:xfrm>
                <a:off x="6669776" y="3788595"/>
                <a:ext cx="935955" cy="303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p>
            </p:txBody>
          </p:sp>
        </p:grpSp>
        <p:sp>
          <p:nvSpPr>
            <p:cNvPr id="12" name="矩形 11"/>
            <p:cNvSpPr/>
            <p:nvPr/>
          </p:nvSpPr>
          <p:spPr>
            <a:xfrm>
              <a:off x="0" y="4311024"/>
              <a:ext cx="690019" cy="248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p>
          </p:txBody>
        </p:sp>
      </p:gr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2662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0F6AE20C-766F-5545-A7F5-8A73DF60E829}" type="slidenum">
              <a:rPr lang="zh-TW" altLang="en-US" sz="1400">
                <a:solidFill>
                  <a:schemeClr val="bg1"/>
                </a:solidFill>
              </a:rPr>
              <a:pPr/>
              <a:t>5</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標題 1"/>
          <p:cNvSpPr>
            <a:spLocks noGrp="1"/>
          </p:cNvSpPr>
          <p:nvPr>
            <p:ph type="title"/>
          </p:nvPr>
        </p:nvSpPr>
        <p:spPr>
          <a:xfrm>
            <a:off x="0" y="0"/>
            <a:ext cx="8532813" cy="2349500"/>
          </a:xfrm>
          <a:solidFill>
            <a:srgbClr val="FFFFFF"/>
          </a:solidFill>
        </p:spPr>
        <p:txBody>
          <a:bodyPr/>
          <a:lstStyle/>
          <a:p>
            <a:r>
              <a:rPr kumimoji="0" lang="en-US" altLang="zh-TW" sz="4000" b="1">
                <a:latin typeface="Arial" charset="0"/>
                <a:cs typeface="Arial" charset="0"/>
              </a:rPr>
              <a:t>Self-care of Atrophic Vaginitis</a:t>
            </a:r>
            <a:endParaRPr kumimoji="0" lang="zh-TW" altLang="en-US" sz="4000" b="1">
              <a:latin typeface="Arial" charset="0"/>
              <a:cs typeface="Arial" charset="0"/>
            </a:endParaRPr>
          </a:p>
        </p:txBody>
      </p:sp>
      <p:pic>
        <p:nvPicPr>
          <p:cNvPr id="72706" name="Picture 2" descr="C:\Users\EMMA\Desktop\圖片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65288" y="736600"/>
            <a:ext cx="513715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7270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319C9EAB-8B4C-254B-97B7-B0EB0AA182B5}" type="slidenum">
              <a:rPr lang="zh-TW" altLang="en-US" sz="1400">
                <a:solidFill>
                  <a:schemeClr val="bg1"/>
                </a:solidFill>
              </a:rPr>
              <a:pPr/>
              <a:t>50</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標題 1"/>
          <p:cNvSpPr>
            <a:spLocks noGrp="1"/>
          </p:cNvSpPr>
          <p:nvPr>
            <p:ph type="title"/>
          </p:nvPr>
        </p:nvSpPr>
        <p:spPr>
          <a:xfrm>
            <a:off x="539750" y="549275"/>
            <a:ext cx="6683375" cy="1281113"/>
          </a:xfrm>
        </p:spPr>
        <p:txBody>
          <a:bodyPr/>
          <a:lstStyle/>
          <a:p>
            <a:r>
              <a:rPr kumimoji="0" lang="en-US" altLang="zh-TW" sz="4400" b="1">
                <a:latin typeface="Arial" charset="0"/>
                <a:cs typeface="Arial" charset="0"/>
              </a:rPr>
              <a:t>Patient Education</a:t>
            </a:r>
            <a:endParaRPr kumimoji="0" lang="zh-TW" altLang="en-US" sz="4400" b="1">
              <a:latin typeface="Arial" charset="0"/>
              <a:cs typeface="Arial" charset="0"/>
            </a:endParaRPr>
          </a:p>
        </p:txBody>
      </p:sp>
      <p:sp>
        <p:nvSpPr>
          <p:cNvPr id="7" name="內容版面配置區 2"/>
          <p:cNvSpPr>
            <a:spLocks noGrp="1"/>
          </p:cNvSpPr>
          <p:nvPr>
            <p:ph idx="1"/>
          </p:nvPr>
        </p:nvSpPr>
        <p:spPr>
          <a:xfrm>
            <a:off x="611188" y="1484313"/>
            <a:ext cx="8281987" cy="4843462"/>
          </a:xfrm>
          <a:solidFill>
            <a:srgbClr val="FFFFFF"/>
          </a:solidFill>
        </p:spPr>
        <p:txBody>
          <a:bodyPr rtlCol="0">
            <a:normAutofit fontScale="85000" lnSpcReduction="10000"/>
          </a:bodyPr>
          <a:lstStyle/>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Apply the lubricant as frequently as needed for relief of symptoms </a:t>
            </a:r>
            <a:r>
              <a:rPr kumimoji="0" lang="en-US" altLang="zh-TW" sz="2800" dirty="0" smtClean="0">
                <a:solidFill>
                  <a:srgbClr val="0C02CA"/>
                </a:solidFill>
                <a:latin typeface="Calibri" pitchFamily="34" charset="0"/>
                <a:ea typeface="MS PGothic" pitchFamily="34" charset="-128"/>
                <a:cs typeface="+mn-cs"/>
              </a:rPr>
              <a:t>(vaginal dryness, irritation, burning or itching)</a:t>
            </a:r>
          </a:p>
          <a:p>
            <a:pPr fontAlgn="auto">
              <a:spcAft>
                <a:spcPts val="0"/>
              </a:spcAft>
              <a:buFont typeface="Wingdings" charset="2"/>
              <a:buChar char="n"/>
              <a:defRPr/>
            </a:pPr>
            <a:r>
              <a:rPr kumimoji="0" lang="en-US" altLang="zh-TW" sz="2800" dirty="0" smtClean="0">
                <a:solidFill>
                  <a:srgbClr val="0C02CA"/>
                </a:solidFill>
                <a:latin typeface="Calibri" pitchFamily="34" charset="0"/>
                <a:ea typeface="MS PGothic" pitchFamily="34" charset="-128"/>
                <a:cs typeface="+mn-cs"/>
              </a:rPr>
              <a:t>Begin with a liberal quantity </a:t>
            </a:r>
            <a:r>
              <a:rPr kumimoji="0" lang="en-US" altLang="zh-TW" sz="2800" dirty="0" smtClean="0">
                <a:solidFill>
                  <a:schemeClr val="tx1">
                    <a:lumMod val="75000"/>
                    <a:lumOff val="25000"/>
                  </a:schemeClr>
                </a:solidFill>
                <a:latin typeface="Calibri" pitchFamily="34" charset="0"/>
                <a:ea typeface="MS PGothic" pitchFamily="34" charset="-128"/>
                <a:cs typeface="+mn-cs"/>
              </a:rPr>
              <a:t>of lubricant (2 teaspoons); tailor subsequently to the quantity of use needed.</a:t>
            </a:r>
          </a:p>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If using at the time of sexual intercourse, apply to the vagina, </a:t>
            </a:r>
            <a:r>
              <a:rPr kumimoji="0" lang="en-US" altLang="zh-TW" sz="2800" dirty="0" smtClean="0">
                <a:solidFill>
                  <a:srgbClr val="0C02CA"/>
                </a:solidFill>
                <a:latin typeface="Calibri" pitchFamily="34" charset="0"/>
                <a:ea typeface="MS PGothic" pitchFamily="34" charset="-128"/>
                <a:cs typeface="+mn-cs"/>
              </a:rPr>
              <a:t>particularly at the vaginal opening, and to the penis.</a:t>
            </a:r>
          </a:p>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Some leakage of product will occur. If desired, </a:t>
            </a:r>
            <a:r>
              <a:rPr kumimoji="0" lang="en-US" altLang="zh-TW" sz="2800" dirty="0" smtClean="0">
                <a:solidFill>
                  <a:srgbClr val="0C02CA"/>
                </a:solidFill>
                <a:latin typeface="Calibri" pitchFamily="34" charset="0"/>
                <a:ea typeface="MS PGothic" pitchFamily="34" charset="-128"/>
                <a:cs typeface="+mn-cs"/>
              </a:rPr>
              <a:t>use a sanitary or panty liner to avoid staining of underwear.</a:t>
            </a:r>
          </a:p>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Relief of symptoms may be apparent within hours after the first dose. Regular application of a lubricant can reverse atrophic symptoms to some extent. </a:t>
            </a:r>
          </a:p>
        </p:txBody>
      </p:sp>
      <p:sp>
        <p:nvSpPr>
          <p:cNvPr id="73731" name="文字方塊 7"/>
          <p:cNvSpPr txBox="1">
            <a:spLocks noChangeArrowheads="1"/>
          </p:cNvSpPr>
          <p:nvPr/>
        </p:nvSpPr>
        <p:spPr bwMode="auto">
          <a:xfrm>
            <a:off x="449263" y="496728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endParaRPr kumimoji="0" lang="zh-TW" altLang="en-US" sz="1800">
              <a:latin typeface="Century Gothic" charset="0"/>
              <a:ea typeface="微軟正黑體" charset="0"/>
              <a:cs typeface="微軟正黑體" charset="0"/>
            </a:endParaRPr>
          </a:p>
        </p:txBody>
      </p:sp>
      <p:grpSp>
        <p:nvGrpSpPr>
          <p:cNvPr id="2" name="群組 11"/>
          <p:cNvGrpSpPr>
            <a:grpSpLocks/>
          </p:cNvGrpSpPr>
          <p:nvPr/>
        </p:nvGrpSpPr>
        <p:grpSpPr bwMode="auto">
          <a:xfrm>
            <a:off x="1125538" y="2538413"/>
            <a:ext cx="6724650" cy="2832100"/>
            <a:chOff x="7028597" y="3889611"/>
            <a:chExt cx="8966579" cy="2832086"/>
          </a:xfrm>
        </p:grpSpPr>
        <p:sp>
          <p:nvSpPr>
            <p:cNvPr id="73735" name="文字方塊 8"/>
            <p:cNvSpPr txBox="1">
              <a:spLocks noChangeArrowheads="1"/>
            </p:cNvSpPr>
            <p:nvPr/>
          </p:nvSpPr>
          <p:spPr bwMode="auto">
            <a:xfrm>
              <a:off x="9198591" y="3889612"/>
              <a:ext cx="6796585" cy="283208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kumimoji="0" lang="en-US" altLang="zh-TW" sz="3200">
                  <a:latin typeface="Calibri" charset="0"/>
                  <a:ea typeface="MS PGothic" charset="0"/>
                  <a:cs typeface="MS PGothic" charset="0"/>
                </a:rPr>
                <a:t>If no improvement is noticeable </a:t>
              </a:r>
              <a:r>
                <a:rPr kumimoji="0" lang="en-US" altLang="zh-TW" sz="3200">
                  <a:solidFill>
                    <a:srgbClr val="FF0000"/>
                  </a:solidFill>
                  <a:latin typeface="Calibri" charset="0"/>
                  <a:ea typeface="MS PGothic" charset="0"/>
                  <a:cs typeface="MS PGothic" charset="0"/>
                </a:rPr>
                <a:t>within a week</a:t>
              </a:r>
              <a:r>
                <a:rPr kumimoji="0" lang="en-US" altLang="zh-TW" sz="3200">
                  <a:latin typeface="Calibri" charset="0"/>
                  <a:ea typeface="MS PGothic" charset="0"/>
                  <a:cs typeface="MS PGothic" charset="0"/>
                </a:rPr>
                <a:t>, or if symptoms worsen or there is any vaginal bleeding, search for medical referral</a:t>
              </a:r>
              <a:r>
                <a:rPr kumimoji="0" lang="en-US" altLang="zh-TW" sz="2600">
                  <a:latin typeface="Calibri" charset="0"/>
                  <a:ea typeface="MS PGothic" charset="0"/>
                  <a:cs typeface="MS PGothic" charset="0"/>
                </a:rPr>
                <a:t>.</a:t>
              </a:r>
            </a:p>
            <a:p>
              <a:endParaRPr kumimoji="0" lang="zh-TW" altLang="en-US" sz="1800">
                <a:latin typeface="Century Gothic" charset="0"/>
                <a:ea typeface="微軟正黑體" charset="0"/>
                <a:cs typeface="微軟正黑體" charset="0"/>
              </a:endParaRPr>
            </a:p>
          </p:txBody>
        </p:sp>
        <p:sp>
          <p:nvSpPr>
            <p:cNvPr id="10" name="矩形 9"/>
            <p:cNvSpPr/>
            <p:nvPr/>
          </p:nvSpPr>
          <p:spPr>
            <a:xfrm>
              <a:off x="7028597" y="3889611"/>
              <a:ext cx="2169674" cy="2360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p>
          </p:txBody>
        </p:sp>
        <p:pic>
          <p:nvPicPr>
            <p:cNvPr id="73737" name="Picture 2" descr="C:\Users\EMMA\Desktop\duty-to-warn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96836" y="4018437"/>
              <a:ext cx="2074458" cy="172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日期版面配置區 2"/>
          <p:cNvSpPr>
            <a:spLocks noGrp="1"/>
          </p:cNvSpPr>
          <p:nvPr>
            <p:ph type="dt" sz="quarter" idx="10"/>
          </p:nvPr>
        </p:nvSpPr>
        <p:spPr/>
        <p:txBody>
          <a:bodyPr/>
          <a:lstStyle/>
          <a:p>
            <a:pPr>
              <a:defRPr/>
            </a:pPr>
            <a:r>
              <a:rPr lang="en-US" altLang="zh-TW"/>
              <a:t>2015/7/25</a:t>
            </a:r>
            <a:endParaRPr lang="zh-TW" altLang="en-US"/>
          </a:p>
        </p:txBody>
      </p:sp>
      <p:sp>
        <p:nvSpPr>
          <p:cNvPr id="7373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ABFAC2CF-B0C0-EC45-8448-955ECFD1C424}" type="slidenum">
              <a:rPr lang="zh-TW" altLang="en-US" sz="1400">
                <a:solidFill>
                  <a:schemeClr val="bg1"/>
                </a:solidFill>
              </a:rPr>
              <a:pPr/>
              <a:t>51</a:t>
            </a:fld>
            <a:endParaRPr lang="zh-TW" alt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標題 5"/>
          <p:cNvSpPr>
            <a:spLocks noGrp="1"/>
          </p:cNvSpPr>
          <p:nvPr>
            <p:ph type="title"/>
          </p:nvPr>
        </p:nvSpPr>
        <p:spPr>
          <a:xfrm>
            <a:off x="395288" y="476250"/>
            <a:ext cx="8229600" cy="1143000"/>
          </a:xfrm>
        </p:spPr>
        <p:txBody>
          <a:bodyPr/>
          <a:lstStyle/>
          <a:p>
            <a:r>
              <a:rPr kumimoji="0" lang="en-US" altLang="zh-TW" sz="6000" b="1">
                <a:latin typeface="Arial" charset="0"/>
                <a:cs typeface="Arial" charset="0"/>
              </a:rPr>
              <a:t>Outline</a:t>
            </a:r>
            <a:endParaRPr kumimoji="0" lang="zh-TW" altLang="en-US" sz="6000" b="1">
              <a:latin typeface="Arial" charset="0"/>
              <a:cs typeface="Arial" charset="0"/>
            </a:endParaRPr>
          </a:p>
        </p:txBody>
      </p:sp>
      <p:sp>
        <p:nvSpPr>
          <p:cNvPr id="15362" name="內容版面配置區 6"/>
          <p:cNvSpPr>
            <a:spLocks noGrp="1"/>
          </p:cNvSpPr>
          <p:nvPr>
            <p:ph idx="1"/>
          </p:nvPr>
        </p:nvSpPr>
        <p:spPr>
          <a:xfrm>
            <a:off x="457200" y="2011363"/>
            <a:ext cx="8435975" cy="4441825"/>
          </a:xfrm>
        </p:spPr>
        <p:txBody>
          <a:bodyPr rtlCol="0">
            <a:normAutofit/>
          </a:bodyPr>
          <a:lstStyle/>
          <a:p>
            <a:pPr marL="0" indent="0" fontAlgn="auto">
              <a:spcAft>
                <a:spcPts val="0"/>
              </a:spcAft>
              <a:buFont typeface="Wingdings 2" pitchFamily="18" charset="2"/>
              <a:buNone/>
              <a:defRPr/>
            </a:pPr>
            <a:r>
              <a:rPr kumimoji="0" lang="en-US" altLang="zh-TW" sz="2800" dirty="0">
                <a:solidFill>
                  <a:schemeClr val="bg1">
                    <a:lumMod val="75000"/>
                  </a:schemeClr>
                </a:solidFill>
                <a:latin typeface="Arial"/>
                <a:cs typeface="Arial"/>
              </a:rPr>
              <a:t>1. Anatomy and physiology of the vagina</a:t>
            </a:r>
          </a:p>
          <a:p>
            <a:pPr marL="0" indent="0" fontAlgn="auto">
              <a:spcAft>
                <a:spcPts val="0"/>
              </a:spcAft>
              <a:buFont typeface="Wingdings 2" pitchFamily="18" charset="2"/>
              <a:buNone/>
              <a:defRPr/>
            </a:pPr>
            <a:r>
              <a:rPr kumimoji="0" lang="en-US" altLang="zh-TW" sz="2800" dirty="0">
                <a:solidFill>
                  <a:schemeClr val="bg1">
                    <a:lumMod val="75000"/>
                  </a:schemeClr>
                </a:solidFill>
                <a:latin typeface="Arial"/>
                <a:cs typeface="Arial"/>
              </a:rPr>
              <a:t>2. Differentiation of common vaginal infections</a:t>
            </a:r>
          </a:p>
          <a:p>
            <a:pPr marL="0" indent="0" fontAlgn="auto">
              <a:spcAft>
                <a:spcPts val="0"/>
              </a:spcAft>
              <a:buFont typeface="Wingdings 2" pitchFamily="18" charset="2"/>
              <a:buNone/>
              <a:defRPr/>
            </a:pPr>
            <a:r>
              <a:rPr kumimoji="0" lang="en-US" altLang="zh-TW" sz="2800" dirty="0">
                <a:solidFill>
                  <a:schemeClr val="bg1">
                    <a:lumMod val="75000"/>
                  </a:schemeClr>
                </a:solidFill>
                <a:latin typeface="Arial"/>
                <a:cs typeface="Arial"/>
              </a:rPr>
              <a:t>3. </a:t>
            </a:r>
            <a:r>
              <a:rPr kumimoji="0" lang="en-US" altLang="zh-TW" sz="2800" dirty="0" err="1">
                <a:solidFill>
                  <a:schemeClr val="bg1">
                    <a:lumMod val="75000"/>
                  </a:schemeClr>
                </a:solidFill>
                <a:latin typeface="Arial"/>
                <a:cs typeface="Arial"/>
              </a:rPr>
              <a:t>Vulvovaginal</a:t>
            </a:r>
            <a:r>
              <a:rPr kumimoji="0" lang="en-US" altLang="zh-TW" sz="2800" dirty="0">
                <a:solidFill>
                  <a:schemeClr val="bg1">
                    <a:lumMod val="75000"/>
                  </a:schemeClr>
                </a:solidFill>
                <a:latin typeface="Arial"/>
                <a:cs typeface="Arial"/>
              </a:rPr>
              <a:t> candidiasis</a:t>
            </a:r>
          </a:p>
          <a:p>
            <a:pPr marL="0" indent="0" fontAlgn="auto">
              <a:spcAft>
                <a:spcPts val="0"/>
              </a:spcAft>
              <a:buFont typeface="Wingdings 2" pitchFamily="18" charset="2"/>
              <a:buNone/>
              <a:defRPr/>
            </a:pPr>
            <a:r>
              <a:rPr kumimoji="0" lang="en-US" altLang="zh-TW" sz="2800" dirty="0">
                <a:solidFill>
                  <a:schemeClr val="bg1">
                    <a:lumMod val="75000"/>
                  </a:schemeClr>
                </a:solidFill>
                <a:latin typeface="Arial"/>
                <a:cs typeface="Arial"/>
              </a:rPr>
              <a:t>4. Atrophic vaginitis</a:t>
            </a:r>
            <a:r>
              <a:rPr kumimoji="0" lang="zh-TW" altLang="en-US" sz="2800" dirty="0">
                <a:solidFill>
                  <a:schemeClr val="bg1">
                    <a:lumMod val="75000"/>
                  </a:schemeClr>
                </a:solidFill>
                <a:latin typeface="Arial"/>
                <a:cs typeface="Arial"/>
              </a:rPr>
              <a:t> </a:t>
            </a:r>
            <a:endParaRPr kumimoji="0" lang="en-US" altLang="zh-TW" sz="2800" dirty="0">
              <a:solidFill>
                <a:schemeClr val="bg1">
                  <a:lumMod val="75000"/>
                </a:schemeClr>
              </a:solidFill>
              <a:latin typeface="Arial"/>
              <a:cs typeface="Arial"/>
            </a:endParaRPr>
          </a:p>
          <a:p>
            <a:pPr marL="0" indent="0" fontAlgn="auto">
              <a:spcAft>
                <a:spcPts val="0"/>
              </a:spcAft>
              <a:buFont typeface="Wingdings 2" pitchFamily="18" charset="2"/>
              <a:buNone/>
              <a:defRPr/>
            </a:pPr>
            <a:r>
              <a:rPr kumimoji="0" lang="en-US" altLang="zh-TW" sz="2800" b="1" dirty="0" smtClean="0">
                <a:solidFill>
                  <a:srgbClr val="000000"/>
                </a:solidFill>
                <a:latin typeface="Arial"/>
                <a:cs typeface="Arial"/>
              </a:rPr>
              <a:t>5. Vaginal douching </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7475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8128F419-6557-8849-8FA8-936A21A9E50C}" type="slidenum">
              <a:rPr lang="zh-TW" altLang="en-US" sz="1400">
                <a:solidFill>
                  <a:schemeClr val="bg1"/>
                </a:solidFill>
              </a:rPr>
              <a:pPr/>
              <a:t>52</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p:nvPr>
        </p:nvSpPr>
        <p:spPr>
          <a:xfrm>
            <a:off x="468313" y="541338"/>
            <a:ext cx="7439025" cy="1281112"/>
          </a:xfrm>
        </p:spPr>
        <p:txBody>
          <a:bodyPr/>
          <a:lstStyle/>
          <a:p>
            <a:r>
              <a:rPr kumimoji="0" lang="en-US" altLang="zh-TW" sz="4400" b="1">
                <a:latin typeface="Arial" charset="0"/>
                <a:cs typeface="Arial" charset="0"/>
              </a:rPr>
              <a:t>Prevalence of Douching</a:t>
            </a:r>
            <a:endParaRPr kumimoji="0" lang="zh-TW" altLang="en-US" sz="4400" b="1">
              <a:latin typeface="Arial" charset="0"/>
              <a:cs typeface="Arial" charset="0"/>
            </a:endParaRPr>
          </a:p>
        </p:txBody>
      </p:sp>
      <p:sp>
        <p:nvSpPr>
          <p:cNvPr id="104450" name="內容版面配置區 2"/>
          <p:cNvSpPr>
            <a:spLocks noGrp="1"/>
          </p:cNvSpPr>
          <p:nvPr>
            <p:ph idx="1"/>
          </p:nvPr>
        </p:nvSpPr>
        <p:spPr>
          <a:xfrm>
            <a:off x="611188" y="1855788"/>
            <a:ext cx="8208962" cy="4741862"/>
          </a:xfrm>
        </p:spPr>
        <p:txBody>
          <a:bodyPr rtlCol="0">
            <a:normAutofit/>
          </a:bodyPr>
          <a:lstStyle/>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Douching rates are influenced by race, geographic region, socioeconomic status, and education.</a:t>
            </a:r>
          </a:p>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cs typeface="+mn-cs"/>
              </a:rPr>
              <a:t>Most women who report douching that they </a:t>
            </a:r>
            <a:r>
              <a:rPr kumimoji="0" lang="en-US" altLang="zh-TW" sz="2800" b="1" dirty="0" smtClean="0">
                <a:solidFill>
                  <a:schemeClr val="tx1">
                    <a:lumMod val="65000"/>
                    <a:lumOff val="35000"/>
                  </a:schemeClr>
                </a:solidFill>
                <a:latin typeface="Calibri" pitchFamily="34" charset="0"/>
                <a:cs typeface="+mn-cs"/>
              </a:rPr>
              <a:t>begin the practice as adolescents</a:t>
            </a:r>
            <a:r>
              <a:rPr kumimoji="0" lang="en-US" altLang="zh-TW" sz="2800" dirty="0" smtClean="0">
                <a:solidFill>
                  <a:schemeClr val="tx1">
                    <a:lumMod val="65000"/>
                    <a:lumOff val="35000"/>
                  </a:schemeClr>
                </a:solidFill>
                <a:latin typeface="Calibri" pitchFamily="34" charset="0"/>
                <a:cs typeface="+mn-cs"/>
              </a:rPr>
              <a:t>.</a:t>
            </a:r>
          </a:p>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cs typeface="+mn-cs"/>
              </a:rPr>
              <a:t>Women residing </a:t>
            </a:r>
            <a:r>
              <a:rPr kumimoji="0" lang="en-US" altLang="zh-TW" sz="2800" b="1" dirty="0" smtClean="0">
                <a:solidFill>
                  <a:schemeClr val="tx1">
                    <a:lumMod val="65000"/>
                    <a:lumOff val="35000"/>
                  </a:schemeClr>
                </a:solidFill>
                <a:latin typeface="Calibri" pitchFamily="34" charset="0"/>
                <a:cs typeface="+mn-cs"/>
              </a:rPr>
              <a:t>the South </a:t>
            </a:r>
            <a:r>
              <a:rPr kumimoji="0" lang="en-US" altLang="zh-TW" sz="2800" dirty="0" smtClean="0">
                <a:solidFill>
                  <a:schemeClr val="tx1">
                    <a:lumMod val="65000"/>
                    <a:lumOff val="35000"/>
                  </a:schemeClr>
                </a:solidFill>
                <a:latin typeface="Calibri" pitchFamily="34" charset="0"/>
                <a:cs typeface="+mn-cs"/>
              </a:rPr>
              <a:t>are more likely to douche.</a:t>
            </a:r>
          </a:p>
          <a:p>
            <a:pPr marL="0" indent="0" fontAlgn="auto">
              <a:spcAft>
                <a:spcPts val="0"/>
              </a:spcAft>
              <a:buFont typeface="Wingdings" pitchFamily="2" charset="2"/>
              <a:buNone/>
              <a:defRPr/>
            </a:pPr>
            <a:endParaRPr kumimoji="0" lang="zh-TW" altLang="en-US" sz="2800" dirty="0" smtClean="0">
              <a:solidFill>
                <a:schemeClr val="bg1"/>
              </a:solidFill>
              <a:latin typeface="Calibri" pitchFamily="34" charset="0"/>
              <a:cs typeface="+mn-cs"/>
            </a:endParaRPr>
          </a:p>
        </p:txBody>
      </p:sp>
      <p:graphicFrame>
        <p:nvGraphicFramePr>
          <p:cNvPr id="4" name="表格 3"/>
          <p:cNvGraphicFramePr>
            <a:graphicFrameLocks noGrp="1"/>
          </p:cNvGraphicFramePr>
          <p:nvPr/>
        </p:nvGraphicFramePr>
        <p:xfrm>
          <a:off x="2484438" y="4941888"/>
          <a:ext cx="4195763" cy="1371600"/>
        </p:xfrm>
        <a:graphic>
          <a:graphicData uri="http://schemas.openxmlformats.org/drawingml/2006/table">
            <a:tbl>
              <a:tblPr firstRow="1" bandRow="1">
                <a:tableStyleId>{5C22544A-7EE6-4342-B048-85BDC9FD1C3A}</a:tableStyleId>
              </a:tblPr>
              <a:tblGrid>
                <a:gridCol w="1397593"/>
                <a:gridCol w="1399085"/>
                <a:gridCol w="1399085"/>
              </a:tblGrid>
              <a:tr h="370840">
                <a:tc>
                  <a:txBody>
                    <a:bodyPr/>
                    <a:lstStyle/>
                    <a:p>
                      <a:pPr algn="ctr"/>
                      <a:endParaRPr lang="zh-TW" altLang="en-US" sz="2400" dirty="0"/>
                    </a:p>
                  </a:txBody>
                  <a:tcPr marL="68579" marR="68579"/>
                </a:tc>
                <a:tc>
                  <a:txBody>
                    <a:bodyPr/>
                    <a:lstStyle/>
                    <a:p>
                      <a:pPr algn="ctr"/>
                      <a:r>
                        <a:rPr lang="zh-TW" altLang="en-US" sz="2400" dirty="0" smtClean="0"/>
                        <a:t>高中肄業</a:t>
                      </a:r>
                      <a:endParaRPr lang="zh-TW" altLang="en-US" sz="2400" dirty="0"/>
                    </a:p>
                  </a:txBody>
                  <a:tcPr marL="68579" marR="68579"/>
                </a:tc>
                <a:tc>
                  <a:txBody>
                    <a:bodyPr/>
                    <a:lstStyle/>
                    <a:p>
                      <a:pPr algn="ctr"/>
                      <a:r>
                        <a:rPr lang="zh-TW" altLang="en-US" sz="2400" dirty="0" smtClean="0"/>
                        <a:t>大學畢業</a:t>
                      </a:r>
                      <a:endParaRPr lang="zh-TW" altLang="en-US" sz="2400" dirty="0"/>
                    </a:p>
                  </a:txBody>
                  <a:tcPr marL="68579" marR="68579"/>
                </a:tc>
              </a:tr>
              <a:tr h="370840">
                <a:tc>
                  <a:txBody>
                    <a:bodyPr/>
                    <a:lstStyle/>
                    <a:p>
                      <a:pPr algn="ctr"/>
                      <a:r>
                        <a:rPr lang="zh-TW" altLang="en-US" sz="2400" dirty="0" smtClean="0"/>
                        <a:t>黑人婦女</a:t>
                      </a:r>
                      <a:endParaRPr lang="zh-TW" altLang="en-US" sz="2400" dirty="0"/>
                    </a:p>
                  </a:txBody>
                  <a:tcPr marL="68579" marR="68579"/>
                </a:tc>
                <a:tc>
                  <a:txBody>
                    <a:bodyPr/>
                    <a:lstStyle/>
                    <a:p>
                      <a:pPr algn="ctr"/>
                      <a:r>
                        <a:rPr lang="en-US" altLang="zh-TW" sz="2400" dirty="0" smtClean="0"/>
                        <a:t>70</a:t>
                      </a:r>
                      <a:r>
                        <a:rPr lang="zh-TW" altLang="en-US" sz="2400" dirty="0" smtClean="0"/>
                        <a:t>％</a:t>
                      </a:r>
                      <a:endParaRPr lang="zh-TW" altLang="en-US" sz="2400" dirty="0"/>
                    </a:p>
                  </a:txBody>
                  <a:tcPr marL="68579" marR="68579"/>
                </a:tc>
                <a:tc>
                  <a:txBody>
                    <a:bodyPr/>
                    <a:lstStyle/>
                    <a:p>
                      <a:pPr algn="ctr"/>
                      <a:r>
                        <a:rPr lang="en-US" altLang="zh-TW" sz="2400" dirty="0" smtClean="0"/>
                        <a:t>40</a:t>
                      </a:r>
                      <a:r>
                        <a:rPr lang="zh-TW" altLang="en-US" sz="2400" dirty="0" smtClean="0"/>
                        <a:t>％</a:t>
                      </a:r>
                      <a:endParaRPr lang="zh-TW" altLang="en-US" sz="2400" dirty="0"/>
                    </a:p>
                  </a:txBody>
                  <a:tcPr marL="68579" marR="68579"/>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dirty="0" smtClean="0"/>
                        <a:t>白人婦女</a:t>
                      </a:r>
                    </a:p>
                  </a:txBody>
                  <a:tcPr marL="68579" marR="68579"/>
                </a:tc>
                <a:tc>
                  <a:txBody>
                    <a:bodyPr/>
                    <a:lstStyle/>
                    <a:p>
                      <a:pPr algn="ctr"/>
                      <a:r>
                        <a:rPr lang="en-US" altLang="zh-TW" sz="2400" dirty="0" smtClean="0"/>
                        <a:t>53</a:t>
                      </a:r>
                      <a:r>
                        <a:rPr lang="zh-TW" altLang="en-US" sz="2400" dirty="0" smtClean="0"/>
                        <a:t>％</a:t>
                      </a:r>
                      <a:endParaRPr lang="zh-TW" altLang="en-US" sz="2400" dirty="0"/>
                    </a:p>
                  </a:txBody>
                  <a:tcPr marL="68579" marR="68579"/>
                </a:tc>
                <a:tc>
                  <a:txBody>
                    <a:bodyPr/>
                    <a:lstStyle/>
                    <a:p>
                      <a:pPr algn="ctr"/>
                      <a:r>
                        <a:rPr lang="en-US" altLang="zh-TW" sz="2400" dirty="0" smtClean="0"/>
                        <a:t>9</a:t>
                      </a:r>
                      <a:r>
                        <a:rPr lang="zh-TW" altLang="en-US" sz="2400" dirty="0" smtClean="0"/>
                        <a:t>％</a:t>
                      </a:r>
                      <a:endParaRPr lang="zh-TW" altLang="en-US" sz="2400" dirty="0"/>
                    </a:p>
                  </a:txBody>
                  <a:tcPr marL="68579" marR="68579"/>
                </a:tc>
              </a:tr>
            </a:tbl>
          </a:graphicData>
        </a:graphic>
      </p:graphicFrame>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7579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83AB2DE8-05AF-E744-9CBB-4D34FC5BB32D}" type="slidenum">
              <a:rPr lang="zh-TW" altLang="en-US" sz="1400">
                <a:solidFill>
                  <a:schemeClr val="bg1"/>
                </a:solidFill>
              </a:rPr>
              <a:pPr/>
              <a:t>53</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標題 1"/>
          <p:cNvSpPr>
            <a:spLocks noGrp="1"/>
          </p:cNvSpPr>
          <p:nvPr>
            <p:ph type="title"/>
          </p:nvPr>
        </p:nvSpPr>
        <p:spPr>
          <a:xfrm>
            <a:off x="447675" y="563563"/>
            <a:ext cx="7869238" cy="1281112"/>
          </a:xfrm>
        </p:spPr>
        <p:txBody>
          <a:bodyPr/>
          <a:lstStyle/>
          <a:p>
            <a:r>
              <a:rPr kumimoji="0" lang="en-US" altLang="zh-TW" sz="4400" b="1">
                <a:latin typeface="Arial" charset="0"/>
                <a:cs typeface="Arial" charset="0"/>
              </a:rPr>
              <a:t>Reasons for douching???</a:t>
            </a:r>
            <a:endParaRPr kumimoji="0" lang="zh-TW" altLang="en-US" sz="4400" b="1">
              <a:latin typeface="Arial" charset="0"/>
              <a:cs typeface="Arial" charset="0"/>
            </a:endParaRPr>
          </a:p>
        </p:txBody>
      </p:sp>
      <p:sp>
        <p:nvSpPr>
          <p:cNvPr id="76802" name="內容版面配置區 2"/>
          <p:cNvSpPr>
            <a:spLocks noGrp="1"/>
          </p:cNvSpPr>
          <p:nvPr>
            <p:ph idx="1"/>
          </p:nvPr>
        </p:nvSpPr>
        <p:spPr>
          <a:xfrm>
            <a:off x="539750" y="1628775"/>
            <a:ext cx="8496300" cy="4843463"/>
          </a:xfrm>
          <a:solidFill>
            <a:srgbClr val="FFFFFF"/>
          </a:solidFill>
        </p:spPr>
        <p:txBody>
          <a:bodyPr/>
          <a:lstStyle/>
          <a:p>
            <a:r>
              <a:rPr kumimoji="0" lang="en-US" altLang="zh-TW" sz="2800">
                <a:latin typeface="Calibri" charset="0"/>
                <a:ea typeface="新細明體" charset="0"/>
              </a:rPr>
              <a:t>The most frequently started reason for douching is to achieve </a:t>
            </a:r>
            <a:r>
              <a:rPr kumimoji="0" lang="en-US" altLang="zh-TW" sz="2800">
                <a:solidFill>
                  <a:srgbClr val="FF0000"/>
                </a:solidFill>
                <a:latin typeface="Calibri" charset="0"/>
                <a:ea typeface="新細明體" charset="0"/>
              </a:rPr>
              <a:t>good vaginal hygiene</a:t>
            </a:r>
            <a:r>
              <a:rPr kumimoji="0" lang="en-US" altLang="zh-TW" sz="2800">
                <a:latin typeface="Calibri" charset="0"/>
                <a:ea typeface="新細明體" charset="0"/>
              </a:rPr>
              <a:t>, and most reported douching </a:t>
            </a:r>
            <a:r>
              <a:rPr kumimoji="0" lang="en-US" altLang="zh-TW" sz="2800" b="1">
                <a:latin typeface="Calibri" charset="0"/>
                <a:ea typeface="新細明體" charset="0"/>
              </a:rPr>
              <a:t>after menstruation and sexual intercourse</a:t>
            </a:r>
            <a:r>
              <a:rPr kumimoji="0" lang="en-US" altLang="zh-TW" sz="2800">
                <a:latin typeface="Calibri" charset="0"/>
                <a:ea typeface="新細明體" charset="0"/>
              </a:rPr>
              <a:t>.</a:t>
            </a:r>
          </a:p>
          <a:p>
            <a:r>
              <a:rPr kumimoji="0" lang="en-US" altLang="zh-TW" sz="2800">
                <a:latin typeface="Calibri" charset="0"/>
                <a:ea typeface="新細明體" charset="0"/>
              </a:rPr>
              <a:t>Another reported reason for douching is to </a:t>
            </a:r>
            <a:r>
              <a:rPr kumimoji="0" lang="en-US" altLang="zh-TW" sz="2800">
                <a:solidFill>
                  <a:srgbClr val="FF0000"/>
                </a:solidFill>
                <a:latin typeface="Calibri" charset="0"/>
                <a:ea typeface="新細明體" charset="0"/>
              </a:rPr>
              <a:t>enhance the sexual experience</a:t>
            </a:r>
            <a:r>
              <a:rPr kumimoji="0" lang="en-US" altLang="zh-TW" sz="2800">
                <a:latin typeface="Calibri" charset="0"/>
                <a:ea typeface="新細明體" charset="0"/>
              </a:rPr>
              <a:t>.</a:t>
            </a:r>
            <a:endParaRPr kumimoji="0" lang="zh-TW" altLang="en-US" sz="2800">
              <a:latin typeface="Calibri" charset="0"/>
              <a:ea typeface="新細明體" charset="0"/>
            </a:endParaRPr>
          </a:p>
          <a:p>
            <a:r>
              <a:rPr kumimoji="0" lang="en-US" altLang="zh-TW" sz="2800">
                <a:latin typeface="Calibri" charset="0"/>
                <a:ea typeface="新細明體" charset="0"/>
              </a:rPr>
              <a:t>50</a:t>
            </a:r>
            <a:r>
              <a:rPr kumimoji="0" lang="zh-TW" altLang="en-US" sz="2800">
                <a:latin typeface="Calibri" charset="0"/>
                <a:ea typeface="新細明體" charset="0"/>
              </a:rPr>
              <a:t>％ </a:t>
            </a:r>
            <a:r>
              <a:rPr kumimoji="0" lang="en-US" altLang="zh-TW" sz="2800">
                <a:latin typeface="Calibri" charset="0"/>
                <a:ea typeface="新細明體" charset="0"/>
              </a:rPr>
              <a:t>of adolescents in one survey had heard that douching could dry and tighten the vagina for sexual purposes.</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7680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E140F43D-BED4-A149-A7F7-3871E75EE025}" type="slidenum">
              <a:rPr lang="zh-TW" altLang="en-US" sz="1400">
                <a:solidFill>
                  <a:schemeClr val="bg1"/>
                </a:solidFill>
              </a:rPr>
              <a:pPr/>
              <a:t>54</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p:nvPr>
        </p:nvSpPr>
        <p:spPr>
          <a:xfrm>
            <a:off x="419100" y="541338"/>
            <a:ext cx="8113713" cy="1281112"/>
          </a:xfrm>
        </p:spPr>
        <p:txBody>
          <a:bodyPr/>
          <a:lstStyle/>
          <a:p>
            <a:r>
              <a:rPr kumimoji="0" lang="en-US" altLang="zh-TW" b="1">
                <a:latin typeface="Arial" charset="0"/>
                <a:cs typeface="Arial" charset="0"/>
              </a:rPr>
              <a:t>Potential Adverse Effects of Douching (1)</a:t>
            </a:r>
            <a:endParaRPr kumimoji="0" lang="zh-TW" altLang="en-US" b="1">
              <a:latin typeface="Arial" charset="0"/>
              <a:cs typeface="Arial" charset="0"/>
            </a:endParaRPr>
          </a:p>
        </p:txBody>
      </p:sp>
      <p:sp>
        <p:nvSpPr>
          <p:cNvPr id="106498" name="內容版面配置區 2"/>
          <p:cNvSpPr>
            <a:spLocks noGrp="1"/>
          </p:cNvSpPr>
          <p:nvPr>
            <p:ph idx="1"/>
          </p:nvPr>
        </p:nvSpPr>
        <p:spPr>
          <a:xfrm>
            <a:off x="395288" y="1989138"/>
            <a:ext cx="7275512" cy="4741862"/>
          </a:xfrm>
        </p:spPr>
        <p:txBody>
          <a:bodyPr rtlCol="0">
            <a:normAutofit lnSpcReduction="10000"/>
          </a:bodyPr>
          <a:lstStyle/>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Studies have not shown douching to be either safe or desirable.</a:t>
            </a:r>
          </a:p>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Frequent douching has been associated with :</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65000"/>
                    <a:lumOff val="35000"/>
                  </a:schemeClr>
                </a:solidFill>
                <a:latin typeface="Calibri" pitchFamily="34" charset="0"/>
                <a:ea typeface="MS PGothic" pitchFamily="34" charset="-128"/>
              </a:rPr>
              <a:t>Increase risk for PID</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65000"/>
                    <a:lumOff val="35000"/>
                  </a:schemeClr>
                </a:solidFill>
                <a:latin typeface="Calibri" pitchFamily="34" charset="0"/>
                <a:ea typeface="MS PGothic" pitchFamily="34" charset="-128"/>
              </a:rPr>
              <a:t>Reduce fertility</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65000"/>
                    <a:lumOff val="35000"/>
                  </a:schemeClr>
                </a:solidFill>
                <a:latin typeface="Calibri" pitchFamily="34" charset="0"/>
                <a:ea typeface="MS PGothic" pitchFamily="34" charset="-128"/>
              </a:rPr>
              <a:t>Ectopic pregnancy</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65000"/>
                    <a:lumOff val="35000"/>
                  </a:schemeClr>
                </a:solidFill>
                <a:latin typeface="Calibri" pitchFamily="34" charset="0"/>
                <a:ea typeface="MS PGothic" pitchFamily="34" charset="-128"/>
              </a:rPr>
              <a:t>Vaginal infections</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65000"/>
                    <a:lumOff val="35000"/>
                  </a:schemeClr>
                </a:solidFill>
                <a:latin typeface="Calibri" pitchFamily="34" charset="0"/>
                <a:ea typeface="MS PGothic" pitchFamily="34" charset="-128"/>
              </a:rPr>
              <a:t>Sexually transmitted infections</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65000"/>
                    <a:lumOff val="35000"/>
                  </a:schemeClr>
                </a:solidFill>
                <a:latin typeface="Calibri" pitchFamily="34" charset="0"/>
                <a:ea typeface="MS PGothic" pitchFamily="34" charset="-128"/>
              </a:rPr>
              <a:t>Low birth weight</a:t>
            </a:r>
          </a:p>
          <a:p>
            <a:pPr lvl="1" fontAlgn="auto">
              <a:spcAft>
                <a:spcPts val="0"/>
              </a:spcAft>
              <a:buClr>
                <a:schemeClr val="accent1">
                  <a:lumMod val="60000"/>
                  <a:lumOff val="40000"/>
                </a:schemeClr>
              </a:buClr>
              <a:buFont typeface="Wingdings" pitchFamily="2" charset="2"/>
              <a:buChar char="ü"/>
              <a:defRPr/>
            </a:pPr>
            <a:r>
              <a:rPr kumimoji="0" lang="en-US" altLang="zh-TW" sz="2600" dirty="0" smtClean="0">
                <a:solidFill>
                  <a:schemeClr val="tx1">
                    <a:lumMod val="65000"/>
                    <a:lumOff val="35000"/>
                  </a:schemeClr>
                </a:solidFill>
                <a:latin typeface="Calibri" pitchFamily="34" charset="0"/>
                <a:ea typeface="MS PGothic" pitchFamily="34" charset="-128"/>
              </a:rPr>
              <a:t>Cervical cancer</a:t>
            </a:r>
            <a:endParaRPr kumimoji="0" lang="zh-TW" altLang="en-US" sz="2600" dirty="0" smtClean="0">
              <a:solidFill>
                <a:schemeClr val="tx1">
                  <a:lumMod val="65000"/>
                  <a:lumOff val="35000"/>
                </a:schemeClr>
              </a:solidFill>
              <a:latin typeface="Calibri" pitchFamily="34" charset="0"/>
              <a:ea typeface="MS PGothic" pitchFamily="34" charset="-128"/>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7782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76FC37A1-A51E-444F-B9E6-5961B1B13A04}" type="slidenum">
              <a:rPr lang="zh-TW" altLang="en-US" sz="1400">
                <a:solidFill>
                  <a:schemeClr val="bg1"/>
                </a:solidFill>
              </a:rPr>
              <a:pPr/>
              <a:t>55</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內容版面配置區 2"/>
          <p:cNvSpPr>
            <a:spLocks noGrp="1"/>
          </p:cNvSpPr>
          <p:nvPr>
            <p:ph idx="1"/>
          </p:nvPr>
        </p:nvSpPr>
        <p:spPr>
          <a:xfrm>
            <a:off x="468313" y="1916113"/>
            <a:ext cx="8351837" cy="4743450"/>
          </a:xfrm>
        </p:spPr>
        <p:txBody>
          <a:bodyPr/>
          <a:lstStyle/>
          <a:p>
            <a:r>
              <a:rPr kumimoji="0" lang="en-US" altLang="zh-TW" sz="2800">
                <a:latin typeface="Calibri" charset="0"/>
                <a:ea typeface="MS PGothic" charset="0"/>
                <a:cs typeface="MS PGothic" charset="0"/>
              </a:rPr>
              <a:t>Additional possible problems</a:t>
            </a:r>
            <a:r>
              <a:rPr kumimoji="0" lang="zh-TW" altLang="en-US" sz="2800">
                <a:latin typeface="Calibri" charset="0"/>
                <a:ea typeface="MS PGothic" charset="0"/>
                <a:cs typeface="MS PGothic" charset="0"/>
              </a:rPr>
              <a:t>：</a:t>
            </a:r>
            <a:endParaRPr kumimoji="0" lang="en-US" altLang="zh-TW" sz="2800">
              <a:latin typeface="Calibri" charset="0"/>
              <a:ea typeface="MS PGothic" charset="0"/>
              <a:cs typeface="MS PGothic" charset="0"/>
            </a:endParaRPr>
          </a:p>
          <a:p>
            <a:pPr lvl="1">
              <a:buFont typeface="Wingdings" charset="0"/>
              <a:buChar char="ü"/>
            </a:pPr>
            <a:r>
              <a:rPr kumimoji="0" lang="en-US" altLang="zh-TW" sz="2600">
                <a:latin typeface="Calibri" charset="0"/>
                <a:ea typeface="MS PGothic" charset="0"/>
                <a:cs typeface="MS PGothic" charset="0"/>
              </a:rPr>
              <a:t>Irritation or sensitization from douche ingredients </a:t>
            </a:r>
          </a:p>
          <a:p>
            <a:pPr lvl="1">
              <a:buFont typeface="Wingdings" charset="0"/>
              <a:buChar char="ü"/>
            </a:pPr>
            <a:r>
              <a:rPr kumimoji="0" lang="en-US" altLang="zh-TW" sz="2600">
                <a:latin typeface="Calibri" charset="0"/>
                <a:ea typeface="MS PGothic" charset="0"/>
                <a:cs typeface="MS PGothic" charset="0"/>
              </a:rPr>
              <a:t>Disruption normal vaginal flora  and pH .</a:t>
            </a:r>
          </a:p>
          <a:p>
            <a:r>
              <a:rPr kumimoji="0" lang="en-US" altLang="zh-TW" sz="2800">
                <a:latin typeface="Calibri" charset="0"/>
                <a:ea typeface="MS PGothic" charset="0"/>
                <a:cs typeface="MS PGothic" charset="0"/>
              </a:rPr>
              <a:t>The effect of douches on vaginal flora varies depending on </a:t>
            </a:r>
            <a:r>
              <a:rPr kumimoji="0" lang="en-US" altLang="zh-TW" sz="2800" b="1">
                <a:latin typeface="Calibri" charset="0"/>
                <a:ea typeface="MS PGothic" charset="0"/>
                <a:cs typeface="MS PGothic" charset="0"/>
              </a:rPr>
              <a:t>the douche ingredients</a:t>
            </a:r>
            <a:r>
              <a:rPr kumimoji="0" lang="en-US" altLang="zh-TW" sz="2800">
                <a:latin typeface="Calibri" charset="0"/>
                <a:ea typeface="MS PGothic" charset="0"/>
                <a:cs typeface="MS PGothic" charset="0"/>
              </a:rPr>
              <a:t> and </a:t>
            </a:r>
            <a:r>
              <a:rPr kumimoji="0" lang="en-US" altLang="zh-TW" sz="2800" b="1">
                <a:latin typeface="Calibri" charset="0"/>
                <a:ea typeface="MS PGothic" charset="0"/>
                <a:cs typeface="MS PGothic" charset="0"/>
              </a:rPr>
              <a:t>douching frequency </a:t>
            </a:r>
            <a:r>
              <a:rPr kumimoji="0" lang="en-US" altLang="zh-TW" sz="2800">
                <a:latin typeface="Calibri" charset="0"/>
                <a:ea typeface="MS PGothic" charset="0"/>
                <a:cs typeface="MS PGothic" charset="0"/>
              </a:rPr>
              <a:t>.</a:t>
            </a:r>
            <a:endParaRPr kumimoji="0" lang="zh-TW" altLang="en-US" sz="2800">
              <a:latin typeface="Calibri" charset="0"/>
              <a:ea typeface="MS PGothic" charset="0"/>
              <a:cs typeface="MS PGothic" charset="0"/>
            </a:endParaRPr>
          </a:p>
        </p:txBody>
      </p:sp>
      <p:sp>
        <p:nvSpPr>
          <p:cNvPr id="78850" name="標題 1"/>
          <p:cNvSpPr>
            <a:spLocks noGrp="1"/>
          </p:cNvSpPr>
          <p:nvPr>
            <p:ph type="title"/>
          </p:nvPr>
        </p:nvSpPr>
        <p:spPr>
          <a:xfrm>
            <a:off x="419100" y="541338"/>
            <a:ext cx="8113713" cy="1281112"/>
          </a:xfrm>
        </p:spPr>
        <p:txBody>
          <a:bodyPr/>
          <a:lstStyle/>
          <a:p>
            <a:r>
              <a:rPr kumimoji="0" lang="en-US" altLang="zh-TW" b="1">
                <a:latin typeface="Arial" charset="0"/>
                <a:cs typeface="Arial" charset="0"/>
              </a:rPr>
              <a:t>Potential Adverse Effects of Douching (1)</a:t>
            </a:r>
            <a:endParaRPr kumimoji="0" lang="zh-TW" altLang="en-US" b="1">
              <a:latin typeface="Arial" charset="0"/>
              <a:cs typeface="Arial" charset="0"/>
            </a:endParaRPr>
          </a:p>
        </p:txBody>
      </p:sp>
      <p:sp>
        <p:nvSpPr>
          <p:cNvPr id="3" name="日期版面配置區 2"/>
          <p:cNvSpPr>
            <a:spLocks noGrp="1"/>
          </p:cNvSpPr>
          <p:nvPr>
            <p:ph type="dt" sz="quarter" idx="10"/>
          </p:nvPr>
        </p:nvSpPr>
        <p:spPr/>
        <p:txBody>
          <a:bodyPr/>
          <a:lstStyle/>
          <a:p>
            <a:pPr>
              <a:defRPr/>
            </a:pPr>
            <a:r>
              <a:rPr lang="en-US" altLang="zh-TW"/>
              <a:t>2015/7/25</a:t>
            </a:r>
            <a:endParaRPr lang="zh-TW" altLang="en-US"/>
          </a:p>
        </p:txBody>
      </p:sp>
      <p:sp>
        <p:nvSpPr>
          <p:cNvPr id="7885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095872A6-1758-DC4C-8169-A1F904D7E6E6}" type="slidenum">
              <a:rPr lang="zh-TW" altLang="en-US" sz="1400">
                <a:solidFill>
                  <a:schemeClr val="bg1"/>
                </a:solidFill>
              </a:rPr>
              <a:pPr/>
              <a:t>56</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標題 1"/>
          <p:cNvSpPr>
            <a:spLocks noGrp="1"/>
          </p:cNvSpPr>
          <p:nvPr>
            <p:ph type="title"/>
          </p:nvPr>
        </p:nvSpPr>
        <p:spPr>
          <a:xfrm>
            <a:off x="468313" y="541338"/>
            <a:ext cx="8040687" cy="1281112"/>
          </a:xfrm>
        </p:spPr>
        <p:txBody>
          <a:bodyPr/>
          <a:lstStyle/>
          <a:p>
            <a:r>
              <a:rPr kumimoji="0" lang="en-US" altLang="zh-TW" sz="4400" b="1">
                <a:latin typeface="Arial" charset="0"/>
                <a:cs typeface="Arial" charset="0"/>
              </a:rPr>
              <a:t>Commonly used douche (1)</a:t>
            </a:r>
            <a:endParaRPr kumimoji="0" lang="zh-TW" altLang="en-US" sz="4400" b="1">
              <a:latin typeface="Arial" charset="0"/>
              <a:cs typeface="Arial" charset="0"/>
            </a:endParaRPr>
          </a:p>
        </p:txBody>
      </p:sp>
      <p:sp>
        <p:nvSpPr>
          <p:cNvPr id="79874" name="內容版面配置區 2"/>
          <p:cNvSpPr>
            <a:spLocks noGrp="1"/>
          </p:cNvSpPr>
          <p:nvPr>
            <p:ph idx="1"/>
          </p:nvPr>
        </p:nvSpPr>
        <p:spPr>
          <a:xfrm>
            <a:off x="539750" y="1844675"/>
            <a:ext cx="8280400" cy="4741863"/>
          </a:xfrm>
        </p:spPr>
        <p:txBody>
          <a:bodyPr/>
          <a:lstStyle/>
          <a:p>
            <a:r>
              <a:rPr kumimoji="0" lang="en-US" altLang="zh-TW" sz="2800" b="1">
                <a:solidFill>
                  <a:schemeClr val="tx1"/>
                </a:solidFill>
                <a:latin typeface="Calibri" charset="0"/>
                <a:ea typeface="MS PGothic" charset="0"/>
                <a:cs typeface="MS PGothic" charset="0"/>
              </a:rPr>
              <a:t>Water/vinegar</a:t>
            </a:r>
            <a:r>
              <a:rPr kumimoji="0" lang="en-US" altLang="zh-TW" sz="2800">
                <a:latin typeface="Calibri" charset="0"/>
                <a:ea typeface="MS PGothic" charset="0"/>
                <a:cs typeface="MS PGothic" charset="0"/>
              </a:rPr>
              <a:t>(acetic acid)</a:t>
            </a:r>
            <a:r>
              <a:rPr kumimoji="0" lang="zh-TW" altLang="en-US" sz="2800">
                <a:latin typeface="Calibri" charset="0"/>
                <a:ea typeface="MS PGothic" charset="0"/>
                <a:cs typeface="MS PGothic" charset="0"/>
              </a:rPr>
              <a:t>：</a:t>
            </a:r>
            <a:endParaRPr kumimoji="0" lang="en-US" altLang="zh-TW" sz="2800">
              <a:latin typeface="Calibri" charset="0"/>
              <a:ea typeface="MS PGothic" charset="0"/>
              <a:cs typeface="MS PGothic" charset="0"/>
            </a:endParaRPr>
          </a:p>
          <a:p>
            <a:pPr lvl="1">
              <a:buFont typeface="Wingdings" charset="0"/>
              <a:buChar char="ü"/>
            </a:pPr>
            <a:r>
              <a:rPr kumimoji="0" lang="en-US" altLang="zh-TW" sz="2800">
                <a:solidFill>
                  <a:srgbClr val="081DE6"/>
                </a:solidFill>
                <a:latin typeface="Calibri" charset="0"/>
                <a:ea typeface="MS PGothic" charset="0"/>
                <a:cs typeface="MS PGothic" charset="0"/>
              </a:rPr>
              <a:t>Little to no effect </a:t>
            </a:r>
            <a:r>
              <a:rPr kumimoji="0" lang="en-US" altLang="zh-TW" sz="2800">
                <a:latin typeface="Calibri" charset="0"/>
                <a:ea typeface="MS PGothic" charset="0"/>
                <a:cs typeface="MS PGothic" charset="0"/>
              </a:rPr>
              <a:t>on lactobacilli, but inhibited some vaginal pathogens.</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798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7DFE45FD-D4B8-8E4B-B4AA-3C5150C52CFA}" type="slidenum">
              <a:rPr lang="zh-TW" altLang="en-US" sz="1400">
                <a:solidFill>
                  <a:schemeClr val="bg1"/>
                </a:solidFill>
              </a:rPr>
              <a:pPr/>
              <a:t>57</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內容版面配置區 2"/>
          <p:cNvSpPr>
            <a:spLocks noGrp="1"/>
          </p:cNvSpPr>
          <p:nvPr>
            <p:ph idx="1"/>
          </p:nvPr>
        </p:nvSpPr>
        <p:spPr>
          <a:xfrm>
            <a:off x="539750" y="1484313"/>
            <a:ext cx="8496300" cy="4887912"/>
          </a:xfrm>
          <a:solidFill>
            <a:srgbClr val="FFFFFF"/>
          </a:solidFill>
        </p:spPr>
        <p:txBody>
          <a:bodyPr/>
          <a:lstStyle/>
          <a:p>
            <a:pPr marL="342900" lvl="2" indent="-342900"/>
            <a:r>
              <a:rPr kumimoji="0" lang="en-US" altLang="zh-TW" sz="2800" b="1">
                <a:solidFill>
                  <a:schemeClr val="tx1"/>
                </a:solidFill>
                <a:latin typeface="Calibri" charset="0"/>
                <a:ea typeface="MS PGothic" charset="0"/>
                <a:cs typeface="MS PGothic" charset="0"/>
              </a:rPr>
              <a:t>Povidone/iodine</a:t>
            </a:r>
            <a:r>
              <a:rPr kumimoji="0" lang="en-US" altLang="zh-TW" sz="2800">
                <a:latin typeface="Calibri" charset="0"/>
                <a:ea typeface="MS PGothic" charset="0"/>
                <a:cs typeface="MS PGothic" charset="0"/>
              </a:rPr>
              <a:t>(Betadine)</a:t>
            </a:r>
            <a:r>
              <a:rPr kumimoji="0" lang="zh-TW" altLang="en-US" sz="2800">
                <a:latin typeface="Calibri" charset="0"/>
                <a:ea typeface="MS PGothic" charset="0"/>
                <a:cs typeface="MS PGothic" charset="0"/>
              </a:rPr>
              <a:t>：</a:t>
            </a:r>
            <a:endParaRPr kumimoji="0" lang="en-US" altLang="zh-TW" sz="2800">
              <a:latin typeface="Calibri" charset="0"/>
              <a:ea typeface="MS PGothic" charset="0"/>
              <a:cs typeface="MS PGothic" charset="0"/>
            </a:endParaRPr>
          </a:p>
          <a:p>
            <a:pPr lvl="1">
              <a:buFont typeface="Wingdings" charset="0"/>
              <a:buChar char="ü"/>
            </a:pPr>
            <a:r>
              <a:rPr kumimoji="0" lang="en-US" altLang="zh-TW" sz="2600">
                <a:solidFill>
                  <a:srgbClr val="081DE6"/>
                </a:solidFill>
                <a:latin typeface="Calibri" charset="0"/>
                <a:ea typeface="MS PGothic" charset="0"/>
                <a:cs typeface="MS PGothic" charset="0"/>
              </a:rPr>
              <a:t>Greater potential </a:t>
            </a:r>
            <a:r>
              <a:rPr kumimoji="0" lang="en-US" altLang="zh-TW" sz="2600">
                <a:latin typeface="Calibri" charset="0"/>
                <a:ea typeface="MS PGothic" charset="0"/>
                <a:cs typeface="MS PGothic" charset="0"/>
              </a:rPr>
              <a:t>to reduce total bacteria (antiseptic effect) </a:t>
            </a:r>
            <a:r>
              <a:rPr kumimoji="0" lang="en-US" altLang="zh-TW" sz="2600">
                <a:latin typeface="Calibri" charset="0"/>
                <a:ea typeface="MS PGothic" charset="0"/>
                <a:cs typeface="MS PGothic" charset="0"/>
                <a:sym typeface="Wingdings" charset="0"/>
              </a:rPr>
              <a:t></a:t>
            </a:r>
            <a:r>
              <a:rPr kumimoji="0" lang="en-US" altLang="zh-TW" sz="2600">
                <a:latin typeface="Calibri" charset="0"/>
                <a:ea typeface="MS PGothic" charset="0"/>
                <a:cs typeface="MS PGothic" charset="0"/>
              </a:rPr>
              <a:t>may allow pathogenic species to proliferate, </a:t>
            </a:r>
            <a:r>
              <a:rPr kumimoji="0" lang="en-US" altLang="zh-TW" sz="2600">
                <a:solidFill>
                  <a:srgbClr val="FF0000"/>
                </a:solidFill>
                <a:latin typeface="Calibri" charset="0"/>
                <a:ea typeface="MS PGothic" charset="0"/>
                <a:cs typeface="MS PGothic" charset="0"/>
              </a:rPr>
              <a:t>increasing the risk of vaginal infection</a:t>
            </a:r>
          </a:p>
          <a:p>
            <a:pPr lvl="1">
              <a:buFont typeface="Wingdings" charset="0"/>
              <a:buChar char="ü"/>
            </a:pPr>
            <a:r>
              <a:rPr kumimoji="0" lang="en-US" altLang="zh-TW" sz="2600">
                <a:latin typeface="Calibri" charset="0"/>
                <a:ea typeface="MS PGothic" charset="0"/>
                <a:cs typeface="MS PGothic" charset="0"/>
              </a:rPr>
              <a:t>Povidone/iodine should not be used  by individuals </a:t>
            </a:r>
            <a:r>
              <a:rPr kumimoji="0" lang="en-US" altLang="zh-TW" sz="2600">
                <a:solidFill>
                  <a:srgbClr val="FF0000"/>
                </a:solidFill>
                <a:latin typeface="Calibri" charset="0"/>
                <a:ea typeface="MS PGothic" charset="0"/>
                <a:cs typeface="MS PGothic" charset="0"/>
              </a:rPr>
              <a:t>allergic</a:t>
            </a:r>
            <a:r>
              <a:rPr kumimoji="0" lang="en-US" altLang="zh-TW" sz="2600">
                <a:latin typeface="Calibri" charset="0"/>
                <a:ea typeface="MS PGothic" charset="0"/>
                <a:cs typeface="MS PGothic" charset="0"/>
              </a:rPr>
              <a:t> to iodine-containing products.</a:t>
            </a:r>
          </a:p>
          <a:p>
            <a:pPr lvl="1">
              <a:buFont typeface="Wingdings" charset="0"/>
              <a:buChar char="ü"/>
            </a:pPr>
            <a:r>
              <a:rPr kumimoji="0" lang="en-US" altLang="zh-TW" sz="2600">
                <a:latin typeface="Calibri" charset="0"/>
                <a:ea typeface="MS PGothic" charset="0"/>
                <a:cs typeface="MS PGothic" charset="0"/>
              </a:rPr>
              <a:t>In pregnant women, may result in </a:t>
            </a:r>
            <a:r>
              <a:rPr kumimoji="0" lang="en-US" altLang="zh-TW" sz="2600">
                <a:solidFill>
                  <a:srgbClr val="FF0000"/>
                </a:solidFill>
                <a:latin typeface="Calibri" charset="0"/>
                <a:ea typeface="MS PGothic" charset="0"/>
                <a:cs typeface="MS PGothic" charset="0"/>
              </a:rPr>
              <a:t>iodine induced goiter </a:t>
            </a:r>
            <a:r>
              <a:rPr kumimoji="0" lang="en-US" altLang="zh-TW" sz="2600">
                <a:latin typeface="Calibri" charset="0"/>
                <a:ea typeface="MS PGothic" charset="0"/>
                <a:cs typeface="MS PGothic" charset="0"/>
              </a:rPr>
              <a:t>and </a:t>
            </a:r>
            <a:r>
              <a:rPr kumimoji="0" lang="en-US" altLang="zh-TW" sz="2600">
                <a:solidFill>
                  <a:srgbClr val="FF0000"/>
                </a:solidFill>
                <a:latin typeface="Calibri" charset="0"/>
                <a:ea typeface="MS PGothic" charset="0"/>
                <a:cs typeface="MS PGothic" charset="0"/>
              </a:rPr>
              <a:t>hypothyroidism</a:t>
            </a:r>
            <a:r>
              <a:rPr kumimoji="0" lang="en-US" altLang="zh-TW" sz="2600">
                <a:latin typeface="Calibri" charset="0"/>
                <a:ea typeface="MS PGothic" charset="0"/>
                <a:cs typeface="MS PGothic" charset="0"/>
              </a:rPr>
              <a:t> in the fetus.</a:t>
            </a:r>
          </a:p>
        </p:txBody>
      </p:sp>
      <p:pic>
        <p:nvPicPr>
          <p:cNvPr id="4" name="圖片 3"/>
          <p:cNvPicPr>
            <a:picLocks noChangeAspect="1"/>
          </p:cNvPicPr>
          <p:nvPr/>
        </p:nvPicPr>
        <p:blipFill>
          <a:blip r:embed="rId2" cstate="print">
            <a:extLst/>
          </a:blip>
          <a:stretch>
            <a:fillRect/>
          </a:stretch>
        </p:blipFill>
        <p:spPr>
          <a:xfrm>
            <a:off x="6444208" y="4589262"/>
            <a:ext cx="2545964" cy="2268738"/>
          </a:xfrm>
          <a:prstGeom prst="rect">
            <a:avLst/>
          </a:prstGeom>
          <a:effectLst>
            <a:softEdge rad="127000"/>
          </a:effectLst>
        </p:spPr>
      </p:pic>
      <p:sp>
        <p:nvSpPr>
          <p:cNvPr id="5" name="矩形 4"/>
          <p:cNvSpPr/>
          <p:nvPr/>
        </p:nvSpPr>
        <p:spPr>
          <a:xfrm>
            <a:off x="611188" y="5084763"/>
            <a:ext cx="5761037" cy="15843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kumimoji="0" lang="zh-TW" altLang="en-US" sz="2000" dirty="0">
                <a:latin typeface="Calibri" pitchFamily="34" charset="0"/>
              </a:rPr>
              <a:t>主成份普威隆碘</a:t>
            </a:r>
            <a:r>
              <a:rPr kumimoji="0" lang="en-US" altLang="zh-TW" sz="2000" dirty="0">
                <a:latin typeface="Calibri" pitchFamily="34" charset="0"/>
              </a:rPr>
              <a:t>(</a:t>
            </a:r>
            <a:r>
              <a:rPr kumimoji="0" lang="en-US" altLang="zh-TW" sz="2000" dirty="0" err="1">
                <a:latin typeface="Calibri" pitchFamily="34" charset="0"/>
              </a:rPr>
              <a:t>Povidone</a:t>
            </a:r>
            <a:r>
              <a:rPr kumimoji="0" lang="en-US" altLang="zh-TW" sz="2000" dirty="0">
                <a:latin typeface="Calibri" pitchFamily="34" charset="0"/>
              </a:rPr>
              <a:t> Iodine) </a:t>
            </a:r>
            <a:r>
              <a:rPr kumimoji="0" lang="zh-TW" altLang="en-US" sz="2000" dirty="0">
                <a:latin typeface="Calibri" pitchFamily="34" charset="0"/>
              </a:rPr>
              <a:t>，有效緩解及預防因細菌、黴菌</a:t>
            </a:r>
            <a:r>
              <a:rPr kumimoji="0" lang="en-US" altLang="zh-TW" sz="2000" dirty="0">
                <a:latin typeface="Calibri" pitchFamily="34" charset="0"/>
              </a:rPr>
              <a:t>(</a:t>
            </a:r>
            <a:r>
              <a:rPr kumimoji="0" lang="zh-TW" altLang="en-US" sz="2000" dirty="0">
                <a:latin typeface="Calibri" pitchFamily="34" charset="0"/>
              </a:rPr>
              <a:t>念珠菌</a:t>
            </a:r>
            <a:r>
              <a:rPr kumimoji="0" lang="en-US" altLang="zh-TW" sz="2000" dirty="0">
                <a:latin typeface="Calibri" pitchFamily="34" charset="0"/>
              </a:rPr>
              <a:t>)</a:t>
            </a:r>
            <a:r>
              <a:rPr kumimoji="0" lang="zh-TW" altLang="en-US" sz="2000" dirty="0">
                <a:latin typeface="Calibri" pitchFamily="34" charset="0"/>
              </a:rPr>
              <a:t>、滴蟲所引起之搔癢、發炎、分泌物、異味等陰部感染症狀</a:t>
            </a:r>
            <a:r>
              <a:rPr kumimoji="0" lang="zh-TW" altLang="en-US" sz="2000" dirty="0"/>
              <a:t>。</a:t>
            </a:r>
          </a:p>
        </p:txBody>
      </p:sp>
      <p:sp>
        <p:nvSpPr>
          <p:cNvPr id="80900" name="標題 1"/>
          <p:cNvSpPr>
            <a:spLocks noGrp="1"/>
          </p:cNvSpPr>
          <p:nvPr>
            <p:ph type="title"/>
          </p:nvPr>
        </p:nvSpPr>
        <p:spPr>
          <a:xfrm>
            <a:off x="468313" y="541338"/>
            <a:ext cx="8040687" cy="1281112"/>
          </a:xfrm>
        </p:spPr>
        <p:txBody>
          <a:bodyPr/>
          <a:lstStyle/>
          <a:p>
            <a:r>
              <a:rPr kumimoji="0" lang="en-US" altLang="zh-TW" sz="4400" b="1">
                <a:latin typeface="Arial" charset="0"/>
                <a:cs typeface="Arial" charset="0"/>
              </a:rPr>
              <a:t>Commonly used douche (2)</a:t>
            </a:r>
            <a:endParaRPr kumimoji="0" lang="zh-TW" altLang="en-US" sz="4400" b="1">
              <a:latin typeface="Arial" charset="0"/>
              <a:cs typeface="Arial" charset="0"/>
            </a:endParaRPr>
          </a:p>
        </p:txBody>
      </p:sp>
      <p:sp>
        <p:nvSpPr>
          <p:cNvPr id="3" name="日期版面配置區 2"/>
          <p:cNvSpPr>
            <a:spLocks noGrp="1"/>
          </p:cNvSpPr>
          <p:nvPr>
            <p:ph type="dt" sz="quarter" idx="10"/>
          </p:nvPr>
        </p:nvSpPr>
        <p:spPr/>
        <p:txBody>
          <a:bodyPr/>
          <a:lstStyle/>
          <a:p>
            <a:pPr>
              <a:defRPr/>
            </a:pPr>
            <a:r>
              <a:rPr lang="en-US" altLang="zh-TW"/>
              <a:t>2015/7/25</a:t>
            </a:r>
            <a:endParaRPr lang="zh-TW" altLang="en-US"/>
          </a:p>
        </p:txBody>
      </p:sp>
      <p:sp>
        <p:nvSpPr>
          <p:cNvPr id="8090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E50A22B9-158A-C141-B9AC-D9183DA44427}" type="slidenum">
              <a:rPr lang="zh-TW" altLang="en-US" sz="1400">
                <a:solidFill>
                  <a:schemeClr val="bg1"/>
                </a:solidFill>
              </a:rPr>
              <a:pPr/>
              <a:t>58</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549275"/>
            <a:ext cx="7561262" cy="1281113"/>
          </a:xfrm>
        </p:spPr>
        <p:txBody>
          <a:bodyPr rtlCol="0">
            <a:normAutofit/>
          </a:bodyPr>
          <a:lstStyle/>
          <a:p>
            <a:pPr fontAlgn="auto">
              <a:spcAft>
                <a:spcPts val="0"/>
              </a:spcAft>
              <a:defRPr/>
            </a:pPr>
            <a:r>
              <a:rPr kumimoji="0" lang="en-US" altLang="zh-TW" b="1" dirty="0">
                <a:solidFill>
                  <a:schemeClr val="accent2">
                    <a:lumMod val="75000"/>
                  </a:schemeClr>
                </a:solidFill>
                <a:latin typeface="Arial"/>
                <a:ea typeface="+mj-ea"/>
                <a:cs typeface="Arial"/>
              </a:rPr>
              <a:t>Proper Use of Douche </a:t>
            </a:r>
            <a:r>
              <a:rPr kumimoji="0" lang="en-US" altLang="zh-TW" b="1" dirty="0" smtClean="0">
                <a:solidFill>
                  <a:schemeClr val="accent2">
                    <a:lumMod val="75000"/>
                  </a:schemeClr>
                </a:solidFill>
                <a:latin typeface="Arial"/>
                <a:ea typeface="+mj-ea"/>
                <a:cs typeface="Arial"/>
              </a:rPr>
              <a:t>Equipment</a:t>
            </a:r>
            <a:r>
              <a:rPr kumimoji="0" lang="zh-TW" altLang="en-US" b="1" dirty="0" smtClean="0">
                <a:solidFill>
                  <a:schemeClr val="accent2">
                    <a:lumMod val="75000"/>
                  </a:schemeClr>
                </a:solidFill>
                <a:latin typeface="Arial"/>
                <a:ea typeface="+mj-ea"/>
                <a:cs typeface="Arial"/>
              </a:rPr>
              <a:t> </a:t>
            </a:r>
            <a:endParaRPr kumimoji="0" lang="zh-TW" altLang="en-US" b="1" dirty="0">
              <a:solidFill>
                <a:schemeClr val="accent2">
                  <a:lumMod val="75000"/>
                </a:schemeClr>
              </a:solidFill>
              <a:latin typeface="Arial"/>
              <a:ea typeface="+mj-ea"/>
              <a:cs typeface="Arial"/>
            </a:endParaRPr>
          </a:p>
        </p:txBody>
      </p:sp>
      <p:sp>
        <p:nvSpPr>
          <p:cNvPr id="3" name="內容版面配置區 2"/>
          <p:cNvSpPr>
            <a:spLocks noGrp="1"/>
          </p:cNvSpPr>
          <p:nvPr>
            <p:ph idx="1"/>
          </p:nvPr>
        </p:nvSpPr>
        <p:spPr>
          <a:xfrm>
            <a:off x="468313" y="1782763"/>
            <a:ext cx="5111750" cy="4741862"/>
          </a:xfrm>
          <a:solidFill>
            <a:srgbClr val="FFFFFF"/>
          </a:solidFill>
        </p:spPr>
        <p:txBody>
          <a:bodyPr rtlCol="0">
            <a:normAutofit lnSpcReduction="10000"/>
          </a:bodyPr>
          <a:lstStyle/>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Two types</a:t>
            </a:r>
            <a:r>
              <a:rPr kumimoji="0" lang="zh-TW" altLang="en-US" sz="2800" dirty="0" smtClean="0">
                <a:solidFill>
                  <a:schemeClr val="tx1">
                    <a:lumMod val="75000"/>
                    <a:lumOff val="25000"/>
                  </a:schemeClr>
                </a:solidFill>
                <a:latin typeface="Calibri" pitchFamily="34" charset="0"/>
                <a:ea typeface="MS PGothic" pitchFamily="34" charset="-128"/>
                <a:cs typeface="+mn-cs"/>
              </a:rPr>
              <a:t>：</a:t>
            </a:r>
            <a:r>
              <a:rPr kumimoji="0" lang="en-US" altLang="zh-TW" sz="2800" dirty="0" smtClean="0">
                <a:solidFill>
                  <a:schemeClr val="tx1">
                    <a:lumMod val="75000"/>
                    <a:lumOff val="25000"/>
                  </a:schemeClr>
                </a:solidFill>
                <a:latin typeface="Calibri" pitchFamily="34" charset="0"/>
                <a:ea typeface="MS PGothic" pitchFamily="34" charset="-128"/>
                <a:cs typeface="+mn-cs"/>
              </a:rPr>
              <a:t>douche bag</a:t>
            </a:r>
            <a:r>
              <a:rPr kumimoji="0" lang="en-US" altLang="zh-TW" sz="2800" dirty="0" smtClean="0">
                <a:solidFill>
                  <a:srgbClr val="FF0000"/>
                </a:solidFill>
                <a:latin typeface="Calibri" pitchFamily="34" charset="0"/>
                <a:ea typeface="MS PGothic" pitchFamily="34" charset="-128"/>
                <a:cs typeface="+mn-cs"/>
              </a:rPr>
              <a:t> </a:t>
            </a:r>
            <a:r>
              <a:rPr kumimoji="0" lang="en-US" altLang="zh-TW" sz="2800" dirty="0" smtClean="0">
                <a:solidFill>
                  <a:schemeClr val="tx1">
                    <a:lumMod val="75000"/>
                    <a:lumOff val="25000"/>
                  </a:schemeClr>
                </a:solidFill>
                <a:latin typeface="Calibri" pitchFamily="34" charset="0"/>
                <a:ea typeface="MS PGothic" pitchFamily="34" charset="-128"/>
                <a:cs typeface="+mn-cs"/>
              </a:rPr>
              <a:t>&amp; bulb douche syringe</a:t>
            </a:r>
            <a:endParaRPr kumimoji="0" lang="en-US" altLang="zh-TW" sz="2800" dirty="0" smtClean="0">
              <a:solidFill>
                <a:srgbClr val="FF0000"/>
              </a:solidFill>
              <a:latin typeface="Calibri" pitchFamily="34" charset="0"/>
              <a:ea typeface="MS PGothic" pitchFamily="34" charset="-128"/>
              <a:cs typeface="+mn-cs"/>
            </a:endParaRPr>
          </a:p>
          <a:p>
            <a:pPr fontAlgn="auto">
              <a:spcAft>
                <a:spcPts val="0"/>
              </a:spcAft>
              <a:buFont typeface="Wingdings" charset="2"/>
              <a:buChar char="n"/>
              <a:defRPr/>
            </a:pPr>
            <a:r>
              <a:rPr kumimoji="0" lang="en-US" altLang="zh-TW" sz="2800" b="1" dirty="0">
                <a:solidFill>
                  <a:schemeClr val="tx1">
                    <a:lumMod val="75000"/>
                    <a:lumOff val="25000"/>
                  </a:schemeClr>
                </a:solidFill>
                <a:latin typeface="Calibri" pitchFamily="34" charset="0"/>
                <a:ea typeface="MS PGothic" pitchFamily="34" charset="-128"/>
                <a:cs typeface="+mn-cs"/>
              </a:rPr>
              <a:t>Douche Bag</a:t>
            </a:r>
            <a:r>
              <a:rPr kumimoji="0" lang="en-US" altLang="zh-TW" sz="2800" dirty="0">
                <a:solidFill>
                  <a:schemeClr val="tx1">
                    <a:lumMod val="75000"/>
                    <a:lumOff val="25000"/>
                  </a:schemeClr>
                </a:solidFill>
                <a:latin typeface="Calibri" pitchFamily="34" charset="0"/>
                <a:ea typeface="MS PGothic" pitchFamily="34" charset="-128"/>
                <a:cs typeface="+mn-cs"/>
              </a:rPr>
              <a:t> (fountain syringe)</a:t>
            </a:r>
            <a:r>
              <a:rPr kumimoji="0" lang="zh-TW" altLang="en-US" sz="2800" dirty="0" smtClean="0">
                <a:solidFill>
                  <a:schemeClr val="tx1">
                    <a:lumMod val="75000"/>
                    <a:lumOff val="25000"/>
                  </a:schemeClr>
                </a:solidFill>
                <a:latin typeface="Calibri" pitchFamily="34" charset="0"/>
                <a:ea typeface="MS PGothic" pitchFamily="34" charset="-128"/>
                <a:cs typeface="+mn-cs"/>
              </a:rPr>
              <a:t>：</a:t>
            </a:r>
            <a:endParaRPr kumimoji="0" lang="en-US" altLang="zh-TW" sz="2800" dirty="0" smtClean="0">
              <a:solidFill>
                <a:schemeClr val="tx1">
                  <a:lumMod val="75000"/>
                  <a:lumOff val="25000"/>
                </a:schemeClr>
              </a:solidFill>
              <a:latin typeface="Calibri" pitchFamily="34" charset="0"/>
              <a:ea typeface="MS PGothic" pitchFamily="34" charset="-128"/>
              <a:cs typeface="+mn-cs"/>
            </a:endParaRPr>
          </a:p>
          <a:p>
            <a:pPr lvl="1" fontAlgn="auto">
              <a:spcAft>
                <a:spcPts val="0"/>
              </a:spcAft>
              <a:buClr>
                <a:schemeClr val="accent1">
                  <a:lumMod val="60000"/>
                  <a:lumOff val="40000"/>
                </a:schemeClr>
              </a:buClr>
              <a:buFont typeface="Wingdings" panose="05000000000000000000"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Holds</a:t>
            </a:r>
            <a:r>
              <a:rPr kumimoji="0" lang="zh-TW" altLang="en-US" sz="2600" dirty="0" smtClean="0">
                <a:solidFill>
                  <a:schemeClr val="tx1">
                    <a:lumMod val="75000"/>
                    <a:lumOff val="25000"/>
                  </a:schemeClr>
                </a:solidFill>
                <a:latin typeface="Calibri" pitchFamily="34" charset="0"/>
                <a:ea typeface="MS PGothic" pitchFamily="34" charset="-128"/>
              </a:rPr>
              <a:t> </a:t>
            </a:r>
            <a:r>
              <a:rPr kumimoji="0" lang="en-US" altLang="zh-TW" sz="2600" dirty="0" smtClean="0">
                <a:solidFill>
                  <a:schemeClr val="tx1">
                    <a:lumMod val="75000"/>
                    <a:lumOff val="25000"/>
                  </a:schemeClr>
                </a:solidFill>
                <a:latin typeface="Calibri" pitchFamily="34" charset="0"/>
                <a:ea typeface="MS PGothic" pitchFamily="34" charset="-128"/>
              </a:rPr>
              <a:t>1 - 2 quarts of fluid, and comes</a:t>
            </a:r>
            <a:br>
              <a:rPr kumimoji="0" lang="en-US" altLang="zh-TW" sz="2600" dirty="0" smtClean="0">
                <a:solidFill>
                  <a:schemeClr val="tx1">
                    <a:lumMod val="75000"/>
                    <a:lumOff val="25000"/>
                  </a:schemeClr>
                </a:solidFill>
                <a:latin typeface="Calibri" pitchFamily="34" charset="0"/>
                <a:ea typeface="MS PGothic" pitchFamily="34" charset="-128"/>
              </a:rPr>
            </a:br>
            <a:r>
              <a:rPr kumimoji="0" lang="en-US" altLang="zh-TW" sz="2600" dirty="0" smtClean="0">
                <a:solidFill>
                  <a:schemeClr val="tx1">
                    <a:lumMod val="75000"/>
                    <a:lumOff val="25000"/>
                  </a:schemeClr>
                </a:solidFill>
                <a:latin typeface="Calibri" pitchFamily="34" charset="0"/>
                <a:ea typeface="MS PGothic" pitchFamily="34" charset="-128"/>
              </a:rPr>
              <a:t>with tubing and a shutoff valve.</a:t>
            </a:r>
          </a:p>
          <a:p>
            <a:pPr lvl="1" fontAlgn="auto">
              <a:spcAft>
                <a:spcPts val="0"/>
              </a:spcAft>
              <a:buClr>
                <a:schemeClr val="accent1">
                  <a:lumMod val="60000"/>
                  <a:lumOff val="40000"/>
                </a:schemeClr>
              </a:buClr>
              <a:buFont typeface="Wingdings" panose="05000000000000000000" pitchFamily="2" charset="2"/>
              <a:buChar char="ü"/>
              <a:defRPr/>
            </a:pPr>
            <a:r>
              <a:rPr kumimoji="0" lang="en-US" altLang="zh-TW" sz="2600" dirty="0" smtClean="0">
                <a:solidFill>
                  <a:schemeClr val="tx1">
                    <a:lumMod val="75000"/>
                    <a:lumOff val="25000"/>
                  </a:schemeClr>
                </a:solidFill>
                <a:latin typeface="Calibri" pitchFamily="34" charset="0"/>
                <a:ea typeface="MS PGothic" pitchFamily="34" charset="-128"/>
              </a:rPr>
              <a:t>Two types of tips</a:t>
            </a:r>
            <a:r>
              <a:rPr kumimoji="0" lang="zh-TW" altLang="en-US" sz="2600" dirty="0" smtClean="0">
                <a:solidFill>
                  <a:schemeClr val="tx1">
                    <a:lumMod val="75000"/>
                    <a:lumOff val="25000"/>
                  </a:schemeClr>
                </a:solidFill>
                <a:latin typeface="Calibri" pitchFamily="34" charset="0"/>
                <a:ea typeface="MS PGothic" pitchFamily="34" charset="-128"/>
              </a:rPr>
              <a:t>：</a:t>
            </a:r>
            <a:r>
              <a:rPr kumimoji="0" lang="en-US" altLang="zh-TW" sz="2600" dirty="0" smtClean="0">
                <a:solidFill>
                  <a:schemeClr val="tx1">
                    <a:lumMod val="75000"/>
                    <a:lumOff val="25000"/>
                  </a:schemeClr>
                </a:solidFill>
                <a:latin typeface="Calibri" pitchFamily="34" charset="0"/>
                <a:ea typeface="MS PGothic" pitchFamily="34" charset="-128"/>
              </a:rPr>
              <a:t>one for enema</a:t>
            </a:r>
            <a:r>
              <a:rPr kumimoji="0" lang="en-US" altLang="zh-TW" sz="2000" dirty="0" smtClean="0">
                <a:solidFill>
                  <a:schemeClr val="tx1">
                    <a:lumMod val="75000"/>
                    <a:lumOff val="25000"/>
                  </a:schemeClr>
                </a:solidFill>
                <a:latin typeface="+mn-ea"/>
              </a:rPr>
              <a:t>(</a:t>
            </a:r>
            <a:r>
              <a:rPr kumimoji="0" lang="zh-TW" altLang="en-US" sz="2000" dirty="0" smtClean="0">
                <a:solidFill>
                  <a:schemeClr val="tx1">
                    <a:lumMod val="75000"/>
                    <a:lumOff val="25000"/>
                  </a:schemeClr>
                </a:solidFill>
                <a:latin typeface="+mn-ea"/>
              </a:rPr>
              <a:t>灌腸</a:t>
            </a:r>
            <a:r>
              <a:rPr kumimoji="0" lang="en-US" altLang="zh-TW" sz="2000" dirty="0" smtClean="0">
                <a:solidFill>
                  <a:schemeClr val="tx1">
                    <a:lumMod val="75000"/>
                    <a:lumOff val="25000"/>
                  </a:schemeClr>
                </a:solidFill>
                <a:latin typeface="+mn-ea"/>
              </a:rPr>
              <a:t>) </a:t>
            </a:r>
            <a:r>
              <a:rPr kumimoji="0" lang="en-US" altLang="zh-TW" sz="2600" dirty="0" smtClean="0">
                <a:solidFill>
                  <a:schemeClr val="tx1">
                    <a:lumMod val="75000"/>
                    <a:lumOff val="25000"/>
                  </a:schemeClr>
                </a:solidFill>
                <a:latin typeface="Calibri" pitchFamily="34" charset="0"/>
                <a:ea typeface="MS PGothic" pitchFamily="34" charset="-128"/>
              </a:rPr>
              <a:t/>
            </a:r>
            <a:br>
              <a:rPr kumimoji="0" lang="en-US" altLang="zh-TW" sz="2600" dirty="0" smtClean="0">
                <a:solidFill>
                  <a:schemeClr val="tx1">
                    <a:lumMod val="75000"/>
                    <a:lumOff val="25000"/>
                  </a:schemeClr>
                </a:solidFill>
                <a:latin typeface="Calibri" pitchFamily="34" charset="0"/>
                <a:ea typeface="MS PGothic" pitchFamily="34" charset="-128"/>
              </a:rPr>
            </a:br>
            <a:r>
              <a:rPr kumimoji="0" lang="en-US" altLang="zh-TW" sz="2600" dirty="0" smtClean="0">
                <a:solidFill>
                  <a:schemeClr val="tx1">
                    <a:lumMod val="75000"/>
                    <a:lumOff val="25000"/>
                  </a:schemeClr>
                </a:solidFill>
                <a:latin typeface="Calibri" pitchFamily="34" charset="0"/>
                <a:ea typeface="MS PGothic" pitchFamily="34" charset="-128"/>
              </a:rPr>
              <a:t>and one for douching. Two tips are </a:t>
            </a:r>
            <a:r>
              <a:rPr kumimoji="0" lang="en-US" altLang="zh-TW" sz="2600" dirty="0" smtClean="0">
                <a:solidFill>
                  <a:srgbClr val="FF0000"/>
                </a:solidFill>
                <a:latin typeface="Calibri" pitchFamily="34" charset="0"/>
                <a:ea typeface="MS PGothic" pitchFamily="34" charset="-128"/>
              </a:rPr>
              <a:t>not</a:t>
            </a:r>
            <a:r>
              <a:rPr kumimoji="0" lang="en-US" altLang="zh-TW" sz="2600" dirty="0" smtClean="0">
                <a:solidFill>
                  <a:schemeClr val="tx1">
                    <a:lumMod val="75000"/>
                    <a:lumOff val="25000"/>
                  </a:schemeClr>
                </a:solidFill>
                <a:latin typeface="Calibri" pitchFamily="34" charset="0"/>
                <a:ea typeface="MS PGothic" pitchFamily="34" charset="-128"/>
              </a:rPr>
              <a:t> </a:t>
            </a:r>
            <a:br>
              <a:rPr kumimoji="0" lang="en-US" altLang="zh-TW" sz="2600" dirty="0" smtClean="0">
                <a:solidFill>
                  <a:schemeClr val="tx1">
                    <a:lumMod val="75000"/>
                    <a:lumOff val="25000"/>
                  </a:schemeClr>
                </a:solidFill>
                <a:latin typeface="Calibri" pitchFamily="34" charset="0"/>
                <a:ea typeface="MS PGothic" pitchFamily="34" charset="-128"/>
              </a:rPr>
            </a:br>
            <a:r>
              <a:rPr kumimoji="0" lang="en-US" altLang="zh-TW" sz="2600" dirty="0" err="1" smtClean="0">
                <a:solidFill>
                  <a:schemeClr val="tx1">
                    <a:lumMod val="75000"/>
                    <a:lumOff val="25000"/>
                  </a:schemeClr>
                </a:solidFill>
                <a:latin typeface="Calibri" pitchFamily="34" charset="0"/>
                <a:ea typeface="MS PGothic" pitchFamily="34" charset="-128"/>
              </a:rPr>
              <a:t>interchangable</a:t>
            </a:r>
            <a:r>
              <a:rPr kumimoji="0" lang="en-US" altLang="zh-TW" sz="2600" dirty="0" smtClean="0">
                <a:solidFill>
                  <a:schemeClr val="tx1">
                    <a:lumMod val="75000"/>
                    <a:lumOff val="25000"/>
                  </a:schemeClr>
                </a:solidFill>
                <a:latin typeface="Calibri" pitchFamily="34" charset="0"/>
                <a:ea typeface="MS PGothic" pitchFamily="34" charset="-128"/>
              </a:rPr>
              <a:t>.</a:t>
            </a:r>
          </a:p>
          <a:p>
            <a:pPr marL="0" indent="0" fontAlgn="auto">
              <a:spcAft>
                <a:spcPts val="0"/>
              </a:spcAft>
              <a:buFont typeface="Wingdings 3" charset="2"/>
              <a:buNone/>
              <a:defRPr/>
            </a:pPr>
            <a:endParaRPr kumimoji="0" lang="en-US" altLang="zh-TW" sz="2800" dirty="0">
              <a:solidFill>
                <a:schemeClr val="tx1">
                  <a:lumMod val="75000"/>
                  <a:lumOff val="25000"/>
                </a:schemeClr>
              </a:solidFill>
              <a:latin typeface="MS PGothic" pitchFamily="34" charset="-128"/>
              <a:ea typeface="MS PGothic" pitchFamily="34" charset="-128"/>
              <a:cs typeface="+mn-cs"/>
            </a:endParaRPr>
          </a:p>
          <a:p>
            <a:pPr fontAlgn="auto">
              <a:spcAft>
                <a:spcPts val="0"/>
              </a:spcAft>
              <a:buFont typeface="Wingdings 3" charset="2"/>
              <a:buChar char=""/>
              <a:defRPr/>
            </a:pPr>
            <a:endParaRPr kumimoji="0" lang="en-US" altLang="zh-TW" sz="2800" b="1" dirty="0" smtClean="0">
              <a:solidFill>
                <a:schemeClr val="tx1">
                  <a:lumMod val="75000"/>
                  <a:lumOff val="25000"/>
                </a:schemeClr>
              </a:solidFill>
              <a:latin typeface="MS PGothic" pitchFamily="34" charset="-128"/>
              <a:ea typeface="MS PGothic" pitchFamily="34" charset="-128"/>
              <a:cs typeface="+mn-cs"/>
            </a:endParaRPr>
          </a:p>
          <a:p>
            <a:pPr marL="0" indent="0" fontAlgn="auto">
              <a:spcAft>
                <a:spcPts val="0"/>
              </a:spcAft>
              <a:buFont typeface="Wingdings 3" charset="2"/>
              <a:buNone/>
              <a:defRPr/>
            </a:pPr>
            <a:endParaRPr kumimoji="0" lang="zh-TW" altLang="en-US" sz="2800" dirty="0">
              <a:solidFill>
                <a:schemeClr val="tx1">
                  <a:lumMod val="75000"/>
                  <a:lumOff val="25000"/>
                </a:schemeClr>
              </a:solidFill>
              <a:latin typeface="MS PGothic" pitchFamily="34" charset="-128"/>
              <a:ea typeface="MS PGothic" pitchFamily="34" charset="-128"/>
              <a:cs typeface="+mn-cs"/>
            </a:endParaRPr>
          </a:p>
        </p:txBody>
      </p:sp>
      <p:pic>
        <p:nvPicPr>
          <p:cNvPr id="4" name="圖片 3"/>
          <p:cNvPicPr>
            <a:picLocks noChangeAspect="1"/>
          </p:cNvPicPr>
          <p:nvPr/>
        </p:nvPicPr>
        <p:blipFill>
          <a:blip r:embed="rId2" cstate="print">
            <a:extLst/>
          </a:blip>
          <a:stretch>
            <a:fillRect/>
          </a:stretch>
        </p:blipFill>
        <p:spPr>
          <a:xfrm>
            <a:off x="6039337" y="2916372"/>
            <a:ext cx="2956222" cy="3941629"/>
          </a:xfrm>
          <a:prstGeom prst="rect">
            <a:avLst/>
          </a:prstGeom>
          <a:effectLst>
            <a:softEdge rad="127000"/>
          </a:effectLst>
        </p:spPr>
      </p:pic>
      <p:grpSp>
        <p:nvGrpSpPr>
          <p:cNvPr id="81924" name="群組 11"/>
          <p:cNvGrpSpPr>
            <a:grpSpLocks/>
          </p:cNvGrpSpPr>
          <p:nvPr/>
        </p:nvGrpSpPr>
        <p:grpSpPr bwMode="auto">
          <a:xfrm>
            <a:off x="5880100" y="2955925"/>
            <a:ext cx="2505075" cy="3462338"/>
            <a:chOff x="1864816" y="2701971"/>
            <a:chExt cx="3341201" cy="3461124"/>
          </a:xfrm>
        </p:grpSpPr>
        <p:sp>
          <p:nvSpPr>
            <p:cNvPr id="5" name="文字方塊 4"/>
            <p:cNvSpPr txBox="1"/>
            <p:nvPr/>
          </p:nvSpPr>
          <p:spPr>
            <a:xfrm>
              <a:off x="2671532" y="5855228"/>
              <a:ext cx="1649426" cy="307867"/>
            </a:xfrm>
            <a:prstGeom prst="rect">
              <a:avLst/>
            </a:prstGeom>
            <a:noFill/>
          </p:spPr>
          <p:txBody>
            <a:bodyPr wrap="none">
              <a:spAutoFit/>
            </a:bodyPr>
            <a:lstStyle/>
            <a:p>
              <a:pPr fontAlgn="auto">
                <a:spcBef>
                  <a:spcPts val="0"/>
                </a:spcBef>
                <a:spcAft>
                  <a:spcPts val="0"/>
                </a:spcAft>
                <a:defRPr/>
              </a:pPr>
              <a:r>
                <a:rPr kumimoji="0" lang="en-US" altLang="zh-TW" sz="1400" b="1" dirty="0">
                  <a:latin typeface="MV Boli" pitchFamily="2" charset="0"/>
                  <a:ea typeface="+mj-ea"/>
                  <a:cs typeface="MV Boli" pitchFamily="2" charset="0"/>
                </a:rPr>
                <a:t>Vaginal pipe</a:t>
              </a:r>
              <a:endParaRPr kumimoji="0" lang="zh-TW" altLang="en-US" sz="1400" b="1" dirty="0">
                <a:latin typeface="MV Boli" pitchFamily="2" charset="0"/>
                <a:ea typeface="+mj-ea"/>
                <a:cs typeface="MV Boli" pitchFamily="2" charset="0"/>
              </a:endParaRPr>
            </a:p>
          </p:txBody>
        </p:sp>
        <p:sp>
          <p:nvSpPr>
            <p:cNvPr id="6" name="文字方塊 5"/>
            <p:cNvSpPr txBox="1"/>
            <p:nvPr/>
          </p:nvSpPr>
          <p:spPr>
            <a:xfrm>
              <a:off x="1864816" y="5333123"/>
              <a:ext cx="1033274" cy="523691"/>
            </a:xfrm>
            <a:prstGeom prst="rect">
              <a:avLst/>
            </a:prstGeom>
            <a:noFill/>
          </p:spPr>
          <p:txBody>
            <a:bodyPr wrap="none">
              <a:spAutoFit/>
            </a:bodyPr>
            <a:lstStyle/>
            <a:p>
              <a:pPr fontAlgn="auto">
                <a:spcBef>
                  <a:spcPts val="0"/>
                </a:spcBef>
                <a:spcAft>
                  <a:spcPts val="0"/>
                </a:spcAft>
                <a:defRPr/>
              </a:pPr>
              <a:r>
                <a:rPr kumimoji="0" lang="en-US" altLang="zh-TW" sz="1400" b="1" dirty="0">
                  <a:latin typeface="MV Boli" pitchFamily="2" charset="0"/>
                  <a:ea typeface="+mj-ea"/>
                  <a:cs typeface="MV Boli" pitchFamily="2" charset="0"/>
                </a:rPr>
                <a:t>Enema </a:t>
              </a:r>
            </a:p>
            <a:p>
              <a:pPr fontAlgn="auto">
                <a:spcBef>
                  <a:spcPts val="0"/>
                </a:spcBef>
                <a:spcAft>
                  <a:spcPts val="0"/>
                </a:spcAft>
                <a:defRPr/>
              </a:pPr>
              <a:r>
                <a:rPr kumimoji="0" lang="en-US" altLang="zh-TW" sz="1400" b="1" dirty="0">
                  <a:latin typeface="MV Boli" pitchFamily="2" charset="0"/>
                  <a:ea typeface="+mj-ea"/>
                  <a:cs typeface="MV Boli" pitchFamily="2" charset="0"/>
                </a:rPr>
                <a:t>pipe</a:t>
              </a:r>
              <a:endParaRPr kumimoji="0" lang="zh-TW" altLang="en-US" sz="1400" b="1" dirty="0">
                <a:latin typeface="MV Boli" pitchFamily="2" charset="0"/>
                <a:ea typeface="+mj-ea"/>
                <a:cs typeface="MV Boli" pitchFamily="2" charset="0"/>
              </a:endParaRPr>
            </a:p>
          </p:txBody>
        </p:sp>
        <p:sp>
          <p:nvSpPr>
            <p:cNvPr id="7" name="文字方塊 6"/>
            <p:cNvSpPr txBox="1"/>
            <p:nvPr/>
          </p:nvSpPr>
          <p:spPr>
            <a:xfrm>
              <a:off x="2597424" y="2701971"/>
              <a:ext cx="978222" cy="307867"/>
            </a:xfrm>
            <a:prstGeom prst="rect">
              <a:avLst/>
            </a:prstGeom>
            <a:noFill/>
          </p:spPr>
          <p:txBody>
            <a:bodyPr wrap="none">
              <a:spAutoFit/>
            </a:bodyPr>
            <a:lstStyle/>
            <a:p>
              <a:pPr fontAlgn="auto">
                <a:spcBef>
                  <a:spcPts val="0"/>
                </a:spcBef>
                <a:spcAft>
                  <a:spcPts val="0"/>
                </a:spcAft>
                <a:defRPr/>
              </a:pPr>
              <a:r>
                <a:rPr kumimoji="0" lang="en-US" altLang="zh-TW" sz="1400" b="1" dirty="0">
                  <a:latin typeface="MV Boli" pitchFamily="2" charset="0"/>
                  <a:ea typeface="+mj-ea"/>
                  <a:cs typeface="MV Boli" pitchFamily="2" charset="0"/>
                </a:rPr>
                <a:t>tubing</a:t>
              </a:r>
              <a:endParaRPr kumimoji="0" lang="zh-TW" altLang="en-US" sz="1400" b="1" dirty="0">
                <a:latin typeface="MV Boli" pitchFamily="2" charset="0"/>
                <a:ea typeface="+mj-ea"/>
                <a:cs typeface="MV Boli" pitchFamily="2" charset="0"/>
              </a:endParaRPr>
            </a:p>
          </p:txBody>
        </p:sp>
        <p:sp>
          <p:nvSpPr>
            <p:cNvPr id="8" name="文字方塊 7"/>
            <p:cNvSpPr txBox="1"/>
            <p:nvPr/>
          </p:nvSpPr>
          <p:spPr>
            <a:xfrm>
              <a:off x="3173347" y="3792202"/>
              <a:ext cx="827890" cy="307867"/>
            </a:xfrm>
            <a:prstGeom prst="rect">
              <a:avLst/>
            </a:prstGeom>
            <a:noFill/>
          </p:spPr>
          <p:txBody>
            <a:bodyPr wrap="none">
              <a:spAutoFit/>
            </a:bodyPr>
            <a:lstStyle/>
            <a:p>
              <a:pPr fontAlgn="auto">
                <a:spcBef>
                  <a:spcPts val="0"/>
                </a:spcBef>
                <a:spcAft>
                  <a:spcPts val="0"/>
                </a:spcAft>
                <a:defRPr/>
              </a:pPr>
              <a:r>
                <a:rPr kumimoji="0" lang="en-US" altLang="zh-TW" sz="1400" b="1" dirty="0">
                  <a:latin typeface="MV Boli" pitchFamily="2" charset="0"/>
                  <a:ea typeface="+mj-ea"/>
                  <a:cs typeface="MV Boli" pitchFamily="2" charset="0"/>
                </a:rPr>
                <a:t>hook</a:t>
              </a:r>
              <a:endParaRPr kumimoji="0" lang="zh-TW" altLang="en-US" sz="1400" b="1" dirty="0">
                <a:latin typeface="MV Boli" pitchFamily="2" charset="0"/>
                <a:ea typeface="+mj-ea"/>
                <a:cs typeface="MV Boli" pitchFamily="2" charset="0"/>
              </a:endParaRPr>
            </a:p>
          </p:txBody>
        </p:sp>
        <p:sp>
          <p:nvSpPr>
            <p:cNvPr id="9" name="文字方塊 8"/>
            <p:cNvSpPr txBox="1"/>
            <p:nvPr/>
          </p:nvSpPr>
          <p:spPr>
            <a:xfrm>
              <a:off x="2091375" y="3392292"/>
              <a:ext cx="1153963" cy="523691"/>
            </a:xfrm>
            <a:prstGeom prst="rect">
              <a:avLst/>
            </a:prstGeom>
            <a:noFill/>
          </p:spPr>
          <p:txBody>
            <a:bodyPr wrap="none">
              <a:spAutoFit/>
            </a:bodyPr>
            <a:lstStyle/>
            <a:p>
              <a:pPr fontAlgn="auto">
                <a:spcBef>
                  <a:spcPts val="0"/>
                </a:spcBef>
                <a:spcAft>
                  <a:spcPts val="0"/>
                </a:spcAft>
                <a:defRPr/>
              </a:pPr>
              <a:r>
                <a:rPr kumimoji="0" lang="en-US" altLang="zh-TW" sz="1400" b="1" dirty="0">
                  <a:latin typeface="MV Boli" pitchFamily="2" charset="0"/>
                  <a:ea typeface="+mj-ea"/>
                  <a:cs typeface="MV Boli" pitchFamily="2" charset="0"/>
                </a:rPr>
                <a:t>Adapter</a:t>
              </a:r>
            </a:p>
            <a:p>
              <a:pPr fontAlgn="auto">
                <a:spcBef>
                  <a:spcPts val="0"/>
                </a:spcBef>
                <a:spcAft>
                  <a:spcPts val="0"/>
                </a:spcAft>
                <a:defRPr/>
              </a:pPr>
              <a:r>
                <a:rPr kumimoji="0" lang="en-US" altLang="zh-TW" sz="1400" b="1" dirty="0">
                  <a:latin typeface="MV Boli" pitchFamily="2" charset="0"/>
                  <a:ea typeface="+mj-ea"/>
                  <a:cs typeface="MV Boli" pitchFamily="2" charset="0"/>
                </a:rPr>
                <a:t>cap</a:t>
              </a:r>
              <a:endParaRPr kumimoji="0" lang="zh-TW" altLang="en-US" sz="1400" b="1" dirty="0">
                <a:latin typeface="MV Boli" pitchFamily="2" charset="0"/>
                <a:ea typeface="+mj-ea"/>
                <a:cs typeface="MV Boli" pitchFamily="2" charset="0"/>
              </a:endParaRPr>
            </a:p>
          </p:txBody>
        </p:sp>
        <p:sp>
          <p:nvSpPr>
            <p:cNvPr id="10" name="文字方塊 9"/>
            <p:cNvSpPr txBox="1"/>
            <p:nvPr/>
          </p:nvSpPr>
          <p:spPr>
            <a:xfrm>
              <a:off x="2491556" y="4436501"/>
              <a:ext cx="1170903" cy="523691"/>
            </a:xfrm>
            <a:prstGeom prst="rect">
              <a:avLst/>
            </a:prstGeom>
            <a:noFill/>
          </p:spPr>
          <p:txBody>
            <a:bodyPr wrap="none">
              <a:spAutoFit/>
            </a:bodyPr>
            <a:lstStyle/>
            <a:p>
              <a:pPr fontAlgn="auto">
                <a:spcBef>
                  <a:spcPts val="0"/>
                </a:spcBef>
                <a:spcAft>
                  <a:spcPts val="0"/>
                </a:spcAft>
                <a:defRPr/>
              </a:pPr>
              <a:r>
                <a:rPr kumimoji="0" lang="en-US" altLang="zh-TW" sz="1400" b="1" dirty="0">
                  <a:latin typeface="MV Boli" pitchFamily="2" charset="0"/>
                  <a:ea typeface="+mj-ea"/>
                  <a:cs typeface="MV Boli" pitchFamily="2" charset="0"/>
                </a:rPr>
                <a:t>Shut-off</a:t>
              </a:r>
            </a:p>
            <a:p>
              <a:pPr fontAlgn="auto">
                <a:spcBef>
                  <a:spcPts val="0"/>
                </a:spcBef>
                <a:spcAft>
                  <a:spcPts val="0"/>
                </a:spcAft>
                <a:defRPr/>
              </a:pPr>
              <a:r>
                <a:rPr kumimoji="0" lang="en-US" altLang="zh-TW" sz="1400" b="1" dirty="0">
                  <a:latin typeface="MV Boli" pitchFamily="2" charset="0"/>
                  <a:ea typeface="+mj-ea"/>
                  <a:cs typeface="MV Boli" pitchFamily="2" charset="0"/>
                </a:rPr>
                <a:t>clamp</a:t>
              </a:r>
              <a:endParaRPr kumimoji="0" lang="zh-TW" altLang="en-US" sz="1400" b="1" dirty="0">
                <a:latin typeface="MV Boli" pitchFamily="2" charset="0"/>
                <a:ea typeface="+mj-ea"/>
                <a:cs typeface="MV Boli" pitchFamily="2" charset="0"/>
              </a:endParaRPr>
            </a:p>
          </p:txBody>
        </p:sp>
        <p:sp>
          <p:nvSpPr>
            <p:cNvPr id="11" name="文字方塊 10"/>
            <p:cNvSpPr txBox="1"/>
            <p:nvPr/>
          </p:nvSpPr>
          <p:spPr>
            <a:xfrm>
              <a:off x="4293434" y="2903513"/>
              <a:ext cx="912583" cy="523691"/>
            </a:xfrm>
            <a:prstGeom prst="rect">
              <a:avLst/>
            </a:prstGeom>
            <a:noFill/>
          </p:spPr>
          <p:txBody>
            <a:bodyPr wrap="none">
              <a:spAutoFit/>
            </a:bodyPr>
            <a:lstStyle/>
            <a:p>
              <a:pPr fontAlgn="auto">
                <a:spcBef>
                  <a:spcPts val="0"/>
                </a:spcBef>
                <a:spcAft>
                  <a:spcPts val="0"/>
                </a:spcAft>
                <a:defRPr/>
              </a:pPr>
              <a:r>
                <a:rPr kumimoji="0" lang="en-US" altLang="zh-TW" sz="1400" b="1" dirty="0">
                  <a:latin typeface="MV Boli" pitchFamily="2" charset="0"/>
                  <a:ea typeface="+mj-ea"/>
                  <a:cs typeface="MV Boli" pitchFamily="2" charset="0"/>
                </a:rPr>
                <a:t>Water</a:t>
              </a:r>
            </a:p>
            <a:p>
              <a:pPr fontAlgn="auto">
                <a:spcBef>
                  <a:spcPts val="0"/>
                </a:spcBef>
                <a:spcAft>
                  <a:spcPts val="0"/>
                </a:spcAft>
                <a:defRPr/>
              </a:pPr>
              <a:r>
                <a:rPr kumimoji="0" lang="en-US" altLang="zh-TW" sz="1400" b="1" dirty="0">
                  <a:latin typeface="MV Boli" pitchFamily="2" charset="0"/>
                  <a:ea typeface="+mj-ea"/>
                  <a:cs typeface="MV Boli" pitchFamily="2" charset="0"/>
                </a:rPr>
                <a:t>bottle</a:t>
              </a:r>
              <a:endParaRPr kumimoji="0" lang="zh-TW" altLang="en-US" sz="1400" b="1" dirty="0">
                <a:latin typeface="MV Boli" pitchFamily="2" charset="0"/>
                <a:ea typeface="+mj-ea"/>
                <a:cs typeface="MV Boli" pitchFamily="2" charset="0"/>
              </a:endParaRPr>
            </a:p>
          </p:txBody>
        </p:sp>
      </p:grpSp>
      <p:sp>
        <p:nvSpPr>
          <p:cNvPr id="12" name="日期版面配置區 11"/>
          <p:cNvSpPr>
            <a:spLocks noGrp="1"/>
          </p:cNvSpPr>
          <p:nvPr>
            <p:ph type="dt" sz="quarter" idx="10"/>
          </p:nvPr>
        </p:nvSpPr>
        <p:spPr/>
        <p:txBody>
          <a:bodyPr/>
          <a:lstStyle/>
          <a:p>
            <a:pPr>
              <a:defRPr/>
            </a:pPr>
            <a:r>
              <a:rPr lang="en-US" altLang="zh-TW"/>
              <a:t>2015/7/25</a:t>
            </a:r>
            <a:endParaRPr lang="zh-TW" altLang="en-US"/>
          </a:p>
        </p:txBody>
      </p:sp>
      <p:sp>
        <p:nvSpPr>
          <p:cNvPr id="81926" name="投影片編號版面配置區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BDF22D2B-1FCF-BE4A-A362-D1E16BD0AE27}" type="slidenum">
              <a:rPr lang="zh-TW" altLang="en-US" sz="1400">
                <a:solidFill>
                  <a:schemeClr val="bg1"/>
                </a:solidFill>
              </a:rPr>
              <a:pPr/>
              <a:t>59</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395288" y="549275"/>
            <a:ext cx="8189912" cy="1141413"/>
          </a:xfrm>
        </p:spPr>
        <p:txBody>
          <a:bodyPr/>
          <a:lstStyle/>
          <a:p>
            <a:r>
              <a:rPr kumimoji="0" lang="en-US" altLang="zh-TW" sz="4000" b="1">
                <a:latin typeface="Arial" charset="0"/>
                <a:cs typeface="Arial" charset="0"/>
              </a:rPr>
              <a:t>Vagina Protective Mechanism</a:t>
            </a:r>
            <a:endParaRPr kumimoji="0" lang="zh-TW" altLang="en-US" sz="4000">
              <a:latin typeface="Kaiti TC Bold" charset="0"/>
              <a:cs typeface="Kaiti TC Bold" charset="0"/>
            </a:endParaRPr>
          </a:p>
        </p:txBody>
      </p:sp>
      <p:sp>
        <p:nvSpPr>
          <p:cNvPr id="27650" name="內容版面配置區 2"/>
          <p:cNvSpPr>
            <a:spLocks noGrp="1"/>
          </p:cNvSpPr>
          <p:nvPr>
            <p:ph idx="1"/>
          </p:nvPr>
        </p:nvSpPr>
        <p:spPr>
          <a:xfrm>
            <a:off x="395288" y="1557338"/>
            <a:ext cx="8569325" cy="5300662"/>
          </a:xfrm>
          <a:solidFill>
            <a:srgbClr val="FFFFFF"/>
          </a:solidFill>
        </p:spPr>
        <p:txBody>
          <a:bodyPr/>
          <a:lstStyle/>
          <a:p>
            <a:pPr marL="457200" indent="-457200">
              <a:buFont typeface="Wingdings" charset="0"/>
              <a:buAutoNum type="circleNumWdBlackPlain"/>
            </a:pPr>
            <a:r>
              <a:rPr kumimoji="0" lang="en-US" altLang="zh-TW" sz="2400" b="1">
                <a:latin typeface="Arial" charset="0"/>
                <a:ea typeface="新細明體" charset="0"/>
                <a:cs typeface="Arial" charset="0"/>
              </a:rPr>
              <a:t>Estrogen</a:t>
            </a:r>
          </a:p>
          <a:p>
            <a:pPr marL="890588" lvl="1" indent="-360363"/>
            <a:r>
              <a:rPr kumimoji="0" lang="en-US" altLang="zh-TW" sz="2000">
                <a:latin typeface="Arial" charset="0"/>
                <a:ea typeface="新細明體" charset="0"/>
                <a:cs typeface="Arial" charset="0"/>
              </a:rPr>
              <a:t>At puberty, estrogen influence the vaginal lining</a:t>
            </a:r>
            <a:r>
              <a:rPr kumimoji="0" lang="en-US" altLang="zh-TW" sz="1600">
                <a:latin typeface="Arial" charset="0"/>
                <a:ea typeface="新細明體" charset="0"/>
                <a:cs typeface="Arial" charset="0"/>
              </a:rPr>
              <a:t> </a:t>
            </a:r>
            <a:r>
              <a:rPr kumimoji="0" lang="en-US" altLang="zh-TW" sz="2000">
                <a:latin typeface="Arial" charset="0"/>
                <a:ea typeface="新細明體" charset="0"/>
                <a:cs typeface="Arial" charset="0"/>
              </a:rPr>
              <a:t>changes to </a:t>
            </a:r>
            <a:r>
              <a:rPr kumimoji="0" lang="en-US" altLang="zh-TW" sz="2000">
                <a:solidFill>
                  <a:srgbClr val="FF0000"/>
                </a:solidFill>
                <a:latin typeface="Arial" charset="0"/>
                <a:ea typeface="新細明體" charset="0"/>
                <a:cs typeface="Arial" charset="0"/>
              </a:rPr>
              <a:t>stratified squamous epithelium </a:t>
            </a:r>
            <a:r>
              <a:rPr kumimoji="0" lang="en-US" altLang="zh-TW" sz="1600">
                <a:latin typeface="Arial" charset="0"/>
                <a:ea typeface="新細明體" charset="0"/>
                <a:cs typeface="Arial" charset="0"/>
              </a:rPr>
              <a:t>(</a:t>
            </a:r>
            <a:r>
              <a:rPr kumimoji="0" lang="zh-TW" altLang="en-US" sz="1600">
                <a:latin typeface="Arial" charset="0"/>
                <a:ea typeface="新細明體" charset="0"/>
                <a:cs typeface="Arial" charset="0"/>
              </a:rPr>
              <a:t>複層鱗狀上皮</a:t>
            </a:r>
            <a:r>
              <a:rPr kumimoji="0" lang="en-US" altLang="zh-TW" sz="1600">
                <a:latin typeface="Arial" charset="0"/>
                <a:ea typeface="新細明體" charset="0"/>
                <a:cs typeface="Arial" charset="0"/>
              </a:rPr>
              <a:t>).</a:t>
            </a:r>
          </a:p>
          <a:p>
            <a:pPr marL="890588" lvl="1" indent="-360363"/>
            <a:r>
              <a:rPr kumimoji="0" lang="en-US" altLang="zh-TW" sz="2000">
                <a:latin typeface="Arial" charset="0"/>
                <a:ea typeface="新細明體" charset="0"/>
                <a:cs typeface="Arial" charset="0"/>
              </a:rPr>
              <a:t>Stratified squamous epithelium </a:t>
            </a:r>
            <a:r>
              <a:rPr kumimoji="0" lang="zh-TW" altLang="en-US" sz="2000">
                <a:latin typeface="Arial" charset="0"/>
                <a:ea typeface="新細明體" charset="0"/>
                <a:cs typeface="Arial" charset="0"/>
              </a:rPr>
              <a:t>：</a:t>
            </a:r>
            <a:endParaRPr kumimoji="0" lang="en-US" altLang="zh-TW" sz="2000">
              <a:latin typeface="Arial" charset="0"/>
              <a:ea typeface="新細明體" charset="0"/>
              <a:cs typeface="Arial" charset="0"/>
            </a:endParaRPr>
          </a:p>
          <a:p>
            <a:pPr marL="1346200" lvl="4" indent="-360363">
              <a:buFont typeface="Wingdings" charset="0"/>
              <a:buChar char="ü"/>
            </a:pPr>
            <a:r>
              <a:rPr kumimoji="0" lang="en-US" altLang="zh-TW" sz="2000">
                <a:latin typeface="Arial" charset="0"/>
                <a:ea typeface="新細明體" charset="0"/>
                <a:cs typeface="Arial" charset="0"/>
              </a:rPr>
              <a:t>Contain </a:t>
            </a:r>
            <a:r>
              <a:rPr kumimoji="0" lang="en-US" altLang="zh-TW" sz="2000">
                <a:solidFill>
                  <a:srgbClr val="FF0000"/>
                </a:solidFill>
                <a:latin typeface="Arial" charset="0"/>
                <a:ea typeface="新細明體" charset="0"/>
                <a:cs typeface="Arial" charset="0"/>
              </a:rPr>
              <a:t>glycogen</a:t>
            </a:r>
            <a:r>
              <a:rPr kumimoji="0" lang="en-US" altLang="zh-TW" sz="2000">
                <a:latin typeface="Arial" charset="0"/>
                <a:ea typeface="新細明體" charset="0"/>
                <a:cs typeface="Arial" charset="0"/>
              </a:rPr>
              <a:t> </a:t>
            </a:r>
            <a:r>
              <a:rPr kumimoji="0" lang="zh-TW" altLang="en-US" sz="2000">
                <a:latin typeface="Arial" charset="0"/>
                <a:ea typeface="新細明體" charset="0"/>
                <a:cs typeface="Arial" charset="0"/>
              </a:rPr>
              <a:t>，</a:t>
            </a:r>
            <a:r>
              <a:rPr kumimoji="0" lang="en-US" altLang="zh-TW" sz="2000" b="1" i="1">
                <a:solidFill>
                  <a:srgbClr val="0000FF"/>
                </a:solidFill>
                <a:latin typeface="Arial" charset="0"/>
                <a:ea typeface="新細明體" charset="0"/>
                <a:cs typeface="Arial" charset="0"/>
              </a:rPr>
              <a:t>Lactobacillus bacteria</a:t>
            </a:r>
            <a:r>
              <a:rPr kumimoji="0" lang="zh-TW" altLang="en-US" sz="2000">
                <a:latin typeface="Arial" charset="0"/>
                <a:ea typeface="新細明體" charset="0"/>
                <a:cs typeface="Arial" charset="0"/>
              </a:rPr>
              <a:t>分解成</a:t>
            </a:r>
            <a:r>
              <a:rPr kumimoji="0" lang="en-US" altLang="zh-TW" sz="2000" b="1">
                <a:solidFill>
                  <a:srgbClr val="FF0000"/>
                </a:solidFill>
                <a:latin typeface="Arial" charset="0"/>
                <a:ea typeface="新細明體" charset="0"/>
                <a:cs typeface="Arial" charset="0"/>
              </a:rPr>
              <a:t>lactic acid</a:t>
            </a:r>
          </a:p>
          <a:p>
            <a:pPr marL="1346200" lvl="4" indent="-360363">
              <a:buFont typeface="Wingdings" charset="0"/>
              <a:buChar char="ü"/>
            </a:pPr>
            <a:r>
              <a:rPr kumimoji="0" lang="en-US" altLang="zh-TW" sz="2000">
                <a:latin typeface="Arial" charset="0"/>
                <a:ea typeface="新細明體" charset="0"/>
                <a:cs typeface="Arial" charset="0"/>
              </a:rPr>
              <a:t>Lactic acid maintain vagina </a:t>
            </a:r>
            <a:r>
              <a:rPr kumimoji="0" lang="en-US" altLang="zh-TW" sz="2000" b="1">
                <a:solidFill>
                  <a:srgbClr val="FF0000"/>
                </a:solidFill>
                <a:latin typeface="Arial" charset="0"/>
                <a:ea typeface="新細明體" charset="0"/>
                <a:cs typeface="Arial" charset="0"/>
              </a:rPr>
              <a:t>pH within 4 </a:t>
            </a:r>
            <a:r>
              <a:rPr kumimoji="0" lang="zh-TW" altLang="en-US" sz="2000" b="1">
                <a:solidFill>
                  <a:srgbClr val="FF0000"/>
                </a:solidFill>
                <a:latin typeface="Arial" charset="0"/>
                <a:ea typeface="新細明體" charset="0"/>
                <a:cs typeface="Arial" charset="0"/>
              </a:rPr>
              <a:t>～</a:t>
            </a:r>
            <a:r>
              <a:rPr kumimoji="0" lang="en-US" altLang="zh-TW" sz="2000" b="1">
                <a:solidFill>
                  <a:srgbClr val="FF0000"/>
                </a:solidFill>
                <a:latin typeface="Arial" charset="0"/>
                <a:ea typeface="新細明體" charset="0"/>
                <a:cs typeface="Arial" charset="0"/>
              </a:rPr>
              <a:t>4.5</a:t>
            </a:r>
            <a:r>
              <a:rPr kumimoji="0" lang="en-US" altLang="zh-TW" sz="2000">
                <a:latin typeface="Arial" charset="0"/>
                <a:ea typeface="新細明體" charset="0"/>
                <a:cs typeface="Arial" charset="0"/>
              </a:rPr>
              <a:t>.</a:t>
            </a:r>
          </a:p>
          <a:p>
            <a:pPr marL="1346200" lvl="4" indent="-360363">
              <a:buFont typeface="Wingdings" charset="0"/>
              <a:buChar char="ü"/>
            </a:pPr>
            <a:r>
              <a:rPr kumimoji="0" lang="en-US" altLang="zh-TW" sz="2000" b="1" i="1">
                <a:solidFill>
                  <a:srgbClr val="0000FF"/>
                </a:solidFill>
                <a:latin typeface="Arial" charset="0"/>
                <a:ea typeface="新細明體" charset="0"/>
                <a:cs typeface="Arial" charset="0"/>
              </a:rPr>
              <a:t>Lactobacillus bacteria </a:t>
            </a:r>
            <a:r>
              <a:rPr kumimoji="0" lang="en-US" altLang="zh-TW" sz="2000">
                <a:latin typeface="Arial" charset="0"/>
                <a:ea typeface="新細明體" charset="0"/>
                <a:cs typeface="Arial" charset="0"/>
              </a:rPr>
              <a:t>produce </a:t>
            </a:r>
            <a:r>
              <a:rPr kumimoji="0" lang="en-US" altLang="zh-TW" sz="2000" b="1">
                <a:solidFill>
                  <a:srgbClr val="FF0000"/>
                </a:solidFill>
                <a:latin typeface="Arial" charset="0"/>
                <a:ea typeface="新細明體" charset="0"/>
                <a:cs typeface="Arial" charset="0"/>
              </a:rPr>
              <a:t>hydrogen peroxide</a:t>
            </a:r>
          </a:p>
          <a:p>
            <a:pPr marL="890588" lvl="1" indent="-360363"/>
            <a:r>
              <a:rPr kumimoji="0" lang="en-US" altLang="zh-TW" sz="2000">
                <a:solidFill>
                  <a:srgbClr val="FF0000"/>
                </a:solidFill>
                <a:latin typeface="Arial" charset="0"/>
                <a:ea typeface="新細明體" charset="0"/>
                <a:cs typeface="Arial" charset="0"/>
              </a:rPr>
              <a:t>Acidic environment </a:t>
            </a:r>
            <a:r>
              <a:rPr kumimoji="0" lang="en-US" altLang="zh-TW" sz="2000">
                <a:latin typeface="Arial" charset="0"/>
                <a:ea typeface="新細明體" charset="0"/>
                <a:cs typeface="Arial" charset="0"/>
              </a:rPr>
              <a:t>protect vaginal from bacteria infection </a:t>
            </a:r>
          </a:p>
          <a:p>
            <a:pPr marL="890588" lvl="1" indent="-360363"/>
            <a:r>
              <a:rPr kumimoji="0" lang="en-US" altLang="zh-TW" sz="2000">
                <a:latin typeface="Arial" charset="0"/>
                <a:ea typeface="新細明體" charset="0"/>
                <a:cs typeface="Arial" charset="0"/>
              </a:rPr>
              <a:t>Vaginal lining thinning in postmenopausal</a:t>
            </a:r>
          </a:p>
          <a:p>
            <a:pPr marL="890588" lvl="1" indent="-360363">
              <a:buFont typeface="Wingdings" charset="0"/>
              <a:buNone/>
            </a:pPr>
            <a:r>
              <a:rPr kumimoji="0" lang="en-US" altLang="zh-TW" sz="2000">
                <a:latin typeface="Arial" charset="0"/>
                <a:ea typeface="新細明體" charset="0"/>
                <a:cs typeface="Arial" charset="0"/>
              </a:rPr>
              <a:t>    </a:t>
            </a:r>
            <a:r>
              <a:rPr kumimoji="0" lang="zh-TW" altLang="en-US" sz="2000">
                <a:latin typeface="Arial" charset="0"/>
                <a:ea typeface="新細明體" charset="0"/>
                <a:cs typeface="Arial" charset="0"/>
              </a:rPr>
              <a:t> →  </a:t>
            </a:r>
            <a:r>
              <a:rPr kumimoji="0" lang="en-US" altLang="zh-TW" sz="2000" i="1">
                <a:latin typeface="Arial" charset="0"/>
                <a:ea typeface="新細明體" charset="0"/>
                <a:cs typeface="Arial" charset="0"/>
              </a:rPr>
              <a:t>Lactobacilli </a:t>
            </a:r>
            <a:r>
              <a:rPr kumimoji="0" lang="en-US" altLang="zh-TW" sz="2000">
                <a:latin typeface="Arial" charset="0"/>
                <a:ea typeface="新細明體" charset="0"/>
                <a:cs typeface="Arial" charset="0"/>
              </a:rPr>
              <a:t>decline →</a:t>
            </a:r>
            <a:r>
              <a:rPr kumimoji="0" lang="zh-TW" altLang="en-US" sz="2000">
                <a:latin typeface="Arial" charset="0"/>
                <a:ea typeface="新細明體" charset="0"/>
                <a:cs typeface="Arial" charset="0"/>
              </a:rPr>
              <a:t> </a:t>
            </a:r>
            <a:r>
              <a:rPr kumimoji="0" lang="en-US" altLang="zh-TW" sz="2000">
                <a:latin typeface="Arial" charset="0"/>
                <a:ea typeface="新細明體" charset="0"/>
                <a:cs typeface="Arial" charset="0"/>
              </a:rPr>
              <a:t>increase pH</a:t>
            </a:r>
            <a:r>
              <a:rPr kumimoji="0" lang="zh-TW" altLang="en-US" sz="2000">
                <a:latin typeface="Arial" charset="0"/>
                <a:ea typeface="新細明體" charset="0"/>
                <a:cs typeface="Arial" charset="0"/>
              </a:rPr>
              <a:t> </a:t>
            </a:r>
            <a:endParaRPr kumimoji="0" lang="en-US" altLang="zh-TW" sz="2000">
              <a:latin typeface="Arial" charset="0"/>
              <a:ea typeface="新細明體" charset="0"/>
              <a:cs typeface="Arial" charset="0"/>
            </a:endParaRPr>
          </a:p>
          <a:p>
            <a:pPr marL="890588" lvl="1" indent="-360363">
              <a:buFont typeface="Wingdings" charset="0"/>
              <a:buNone/>
            </a:pPr>
            <a:r>
              <a:rPr kumimoji="0" lang="en-US" altLang="zh-TW" sz="2000">
                <a:latin typeface="Arial" charset="0"/>
                <a:ea typeface="新細明體" charset="0"/>
                <a:cs typeface="Arial" charset="0"/>
              </a:rPr>
              <a:t>     </a:t>
            </a:r>
            <a:r>
              <a:rPr kumimoji="0" lang="zh-TW" altLang="en-US" sz="2000">
                <a:latin typeface="Arial" charset="0"/>
                <a:ea typeface="新細明體" charset="0"/>
                <a:cs typeface="Arial" charset="0"/>
              </a:rPr>
              <a:t>→ </a:t>
            </a:r>
            <a:r>
              <a:rPr kumimoji="0" lang="en-US" altLang="zh-TW" sz="2000">
                <a:latin typeface="Arial" charset="0"/>
                <a:ea typeface="新細明體" charset="0"/>
                <a:cs typeface="Arial" charset="0"/>
              </a:rPr>
              <a:t>increase infection risk</a:t>
            </a:r>
            <a:endParaRPr kumimoji="0" lang="zh-TW" altLang="en-US" sz="2000">
              <a:latin typeface="Arial" charset="0"/>
              <a:ea typeface="新細明體" charset="0"/>
              <a:cs typeface="Arial" charset="0"/>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2765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D3228620-270E-4949-903F-F26157F24435}" type="slidenum">
              <a:rPr lang="zh-TW" altLang="en-US" sz="1400">
                <a:solidFill>
                  <a:schemeClr val="bg1"/>
                </a:solidFill>
              </a:rPr>
              <a:pPr/>
              <a:t>6</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541338"/>
            <a:ext cx="8040687" cy="1281112"/>
          </a:xfrm>
        </p:spPr>
        <p:txBody>
          <a:bodyPr rtlCol="0">
            <a:normAutofit/>
          </a:bodyPr>
          <a:lstStyle/>
          <a:p>
            <a:pPr fontAlgn="auto">
              <a:spcAft>
                <a:spcPts val="0"/>
              </a:spcAft>
              <a:defRPr/>
            </a:pPr>
            <a:r>
              <a:rPr kumimoji="0" lang="en-US" altLang="zh-TW" b="1" dirty="0">
                <a:solidFill>
                  <a:schemeClr val="accent2">
                    <a:lumMod val="75000"/>
                  </a:schemeClr>
                </a:solidFill>
                <a:latin typeface="Arial"/>
                <a:ea typeface="+mj-ea"/>
                <a:cs typeface="Arial"/>
              </a:rPr>
              <a:t>Proper Use of Douche </a:t>
            </a:r>
            <a:r>
              <a:rPr kumimoji="0" lang="en-US" altLang="zh-TW" b="1" dirty="0" smtClean="0">
                <a:solidFill>
                  <a:schemeClr val="accent2">
                    <a:lumMod val="75000"/>
                  </a:schemeClr>
                </a:solidFill>
                <a:latin typeface="Arial"/>
                <a:ea typeface="+mj-ea"/>
                <a:cs typeface="Arial"/>
              </a:rPr>
              <a:t>Equipment</a:t>
            </a:r>
            <a:r>
              <a:rPr kumimoji="0" lang="zh-TW" altLang="en-US" b="1" dirty="0" smtClean="0">
                <a:solidFill>
                  <a:schemeClr val="accent2">
                    <a:lumMod val="75000"/>
                  </a:schemeClr>
                </a:solidFill>
                <a:latin typeface="Arial"/>
                <a:ea typeface="+mj-ea"/>
                <a:cs typeface="Arial"/>
              </a:rPr>
              <a:t> </a:t>
            </a:r>
            <a:endParaRPr kumimoji="0" lang="zh-TW" altLang="en-US" b="1" dirty="0">
              <a:solidFill>
                <a:schemeClr val="accent2">
                  <a:lumMod val="75000"/>
                </a:schemeClr>
              </a:solidFill>
              <a:latin typeface="Arial"/>
              <a:ea typeface="+mj-ea"/>
              <a:cs typeface="Arial"/>
            </a:endParaRPr>
          </a:p>
        </p:txBody>
      </p:sp>
      <p:sp>
        <p:nvSpPr>
          <p:cNvPr id="3" name="內容版面配置區 2"/>
          <p:cNvSpPr>
            <a:spLocks noGrp="1"/>
          </p:cNvSpPr>
          <p:nvPr>
            <p:ph idx="1"/>
          </p:nvPr>
        </p:nvSpPr>
        <p:spPr>
          <a:xfrm>
            <a:off x="539750" y="1628775"/>
            <a:ext cx="8394700" cy="4741863"/>
          </a:xfrm>
          <a:solidFill>
            <a:srgbClr val="FFFFFF"/>
          </a:solidFill>
        </p:spPr>
        <p:txBody>
          <a:bodyPr rtlCol="0">
            <a:normAutofit lnSpcReduction="10000"/>
          </a:bodyPr>
          <a:lstStyle/>
          <a:p>
            <a:pPr marL="0" indent="0" fontAlgn="auto">
              <a:spcAft>
                <a:spcPts val="0"/>
              </a:spcAft>
              <a:buFont typeface="Wingdings" pitchFamily="2" charset="2"/>
              <a:buNone/>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Instruction </a:t>
            </a:r>
            <a:r>
              <a:rPr kumimoji="0" lang="en-US" altLang="zh-TW" sz="2800" dirty="0">
                <a:solidFill>
                  <a:schemeClr val="tx1">
                    <a:lumMod val="75000"/>
                    <a:lumOff val="25000"/>
                  </a:schemeClr>
                </a:solidFill>
                <a:latin typeface="Calibri" pitchFamily="34" charset="0"/>
                <a:ea typeface="MS PGothic" pitchFamily="34" charset="-128"/>
                <a:cs typeface="+mn-cs"/>
              </a:rPr>
              <a:t>for </a:t>
            </a:r>
            <a:r>
              <a:rPr kumimoji="0" lang="en-US" altLang="zh-TW" sz="2800" dirty="0" smtClean="0">
                <a:solidFill>
                  <a:schemeClr val="tx1">
                    <a:lumMod val="75000"/>
                    <a:lumOff val="25000"/>
                  </a:schemeClr>
                </a:solidFill>
                <a:latin typeface="Calibri" pitchFamily="34" charset="0"/>
                <a:ea typeface="MS PGothic" pitchFamily="34" charset="-128"/>
                <a:cs typeface="+mn-cs"/>
              </a:rPr>
              <a:t>the douche bag </a:t>
            </a:r>
          </a:p>
          <a:p>
            <a:pPr marL="400050" lvl="1" indent="0" fontAlgn="auto">
              <a:spcAft>
                <a:spcPts val="0"/>
              </a:spcAft>
              <a:buClr>
                <a:schemeClr val="accent1">
                  <a:lumMod val="60000"/>
                  <a:lumOff val="40000"/>
                </a:schemeClr>
              </a:buClr>
              <a:buFont typeface="Wingdings 3" charset="2"/>
              <a:buNone/>
              <a:defRPr/>
            </a:pPr>
            <a:r>
              <a:rPr kumimoji="0" lang="en-US" altLang="zh-TW" sz="2600" dirty="0" smtClean="0">
                <a:solidFill>
                  <a:schemeClr val="tx1">
                    <a:lumMod val="75000"/>
                    <a:lumOff val="25000"/>
                  </a:schemeClr>
                </a:solidFill>
                <a:latin typeface="Calibri" pitchFamily="34" charset="0"/>
                <a:ea typeface="MS PGothic" pitchFamily="34" charset="-128"/>
              </a:rPr>
              <a:t>⇒Fill the bag with the prescribed solution or with warm water and vinegar solution.</a:t>
            </a:r>
          </a:p>
          <a:p>
            <a:pPr marL="400050" lvl="1" indent="0" fontAlgn="auto">
              <a:spcAft>
                <a:spcPts val="0"/>
              </a:spcAft>
              <a:buClr>
                <a:schemeClr val="accent1">
                  <a:lumMod val="60000"/>
                  <a:lumOff val="40000"/>
                </a:schemeClr>
              </a:buClr>
              <a:buFont typeface="Wingdings 3" charset="2"/>
              <a:buNone/>
              <a:defRPr/>
            </a:pPr>
            <a:r>
              <a:rPr kumimoji="0" lang="en-US" altLang="zh-TW" sz="2600" dirty="0" smtClean="0">
                <a:solidFill>
                  <a:schemeClr val="tx1">
                    <a:lumMod val="75000"/>
                    <a:lumOff val="25000"/>
                  </a:schemeClr>
                </a:solidFill>
                <a:latin typeface="Calibri" pitchFamily="34" charset="0"/>
                <a:ea typeface="MS PGothic" pitchFamily="34" charset="-128"/>
              </a:rPr>
              <a:t>⇒Lie back in the tub with knee bent. Place the douche bag one foot above the height of your hips.</a:t>
            </a:r>
          </a:p>
          <a:p>
            <a:pPr marL="400050" lvl="1" indent="0" fontAlgn="auto">
              <a:spcAft>
                <a:spcPts val="0"/>
              </a:spcAft>
              <a:buClr>
                <a:schemeClr val="accent1">
                  <a:lumMod val="60000"/>
                  <a:lumOff val="40000"/>
                </a:schemeClr>
              </a:buClr>
              <a:buFont typeface="Wingdings 3" charset="2"/>
              <a:buNone/>
              <a:defRPr/>
            </a:pPr>
            <a:r>
              <a:rPr kumimoji="0" lang="en-US" altLang="zh-TW" sz="2600" dirty="0" smtClean="0">
                <a:solidFill>
                  <a:schemeClr val="tx1">
                    <a:lumMod val="75000"/>
                    <a:lumOff val="25000"/>
                  </a:schemeClr>
                </a:solidFill>
                <a:latin typeface="Calibri" pitchFamily="34" charset="0"/>
                <a:ea typeface="MS PGothic" pitchFamily="34" charset="-128"/>
              </a:rPr>
              <a:t>⇒Insert the nozzle</a:t>
            </a:r>
            <a:r>
              <a:rPr kumimoji="0" lang="en-US" altLang="zh-TW" sz="2000" dirty="0" smtClean="0">
                <a:solidFill>
                  <a:schemeClr val="tx1">
                    <a:lumMod val="75000"/>
                    <a:lumOff val="25000"/>
                  </a:schemeClr>
                </a:solidFill>
                <a:latin typeface="+mn-ea"/>
              </a:rPr>
              <a:t>(</a:t>
            </a:r>
            <a:r>
              <a:rPr kumimoji="0" lang="zh-TW" altLang="en-US" sz="2000" dirty="0" smtClean="0">
                <a:solidFill>
                  <a:schemeClr val="tx1">
                    <a:lumMod val="75000"/>
                    <a:lumOff val="25000"/>
                  </a:schemeClr>
                </a:solidFill>
                <a:latin typeface="+mn-ea"/>
              </a:rPr>
              <a:t>噴頭</a:t>
            </a:r>
            <a:r>
              <a:rPr kumimoji="0" lang="en-US" altLang="zh-TW" sz="2000" dirty="0" smtClean="0">
                <a:solidFill>
                  <a:schemeClr val="tx1">
                    <a:lumMod val="75000"/>
                    <a:lumOff val="25000"/>
                  </a:schemeClr>
                </a:solidFill>
                <a:latin typeface="+mn-ea"/>
              </a:rPr>
              <a:t>) </a:t>
            </a:r>
            <a:r>
              <a:rPr kumimoji="0" lang="en-US" altLang="zh-TW" sz="2600" dirty="0" smtClean="0">
                <a:solidFill>
                  <a:schemeClr val="tx1">
                    <a:lumMod val="75000"/>
                    <a:lumOff val="25000"/>
                  </a:schemeClr>
                </a:solidFill>
                <a:latin typeface="Calibri" pitchFamily="34" charset="0"/>
                <a:ea typeface="MS PGothic" pitchFamily="34" charset="-128"/>
              </a:rPr>
              <a:t>several inches into the vagina. Release the clamp slowly to allow the fluid to enter the vagina. Stop the fluid when the vagina feels full; then holds for 30-60s.</a:t>
            </a:r>
          </a:p>
          <a:p>
            <a:pPr marL="400050" lvl="1" indent="0" fontAlgn="auto">
              <a:spcAft>
                <a:spcPts val="0"/>
              </a:spcAft>
              <a:buClr>
                <a:schemeClr val="accent1">
                  <a:lumMod val="60000"/>
                  <a:lumOff val="40000"/>
                </a:schemeClr>
              </a:buClr>
              <a:buFont typeface="Wingdings 3" charset="2"/>
              <a:buNone/>
              <a:defRPr/>
            </a:pPr>
            <a:r>
              <a:rPr kumimoji="0" lang="en-US" altLang="zh-TW" sz="2600" dirty="0" smtClean="0">
                <a:solidFill>
                  <a:schemeClr val="tx1">
                    <a:lumMod val="75000"/>
                    <a:lumOff val="25000"/>
                  </a:schemeClr>
                </a:solidFill>
                <a:latin typeface="Calibri" pitchFamily="34" charset="0"/>
                <a:ea typeface="MS PGothic" pitchFamily="34" charset="-128"/>
              </a:rPr>
              <a:t>⇒Release and allow the fluid to flow out.</a:t>
            </a:r>
          </a:p>
          <a:p>
            <a:pPr marL="400050" lvl="1" indent="0" fontAlgn="auto">
              <a:spcAft>
                <a:spcPts val="0"/>
              </a:spcAft>
              <a:buClr>
                <a:schemeClr val="accent1">
                  <a:lumMod val="60000"/>
                  <a:lumOff val="40000"/>
                </a:schemeClr>
              </a:buClr>
              <a:buFont typeface="Wingdings 3" charset="2"/>
              <a:buNone/>
              <a:defRPr/>
            </a:pPr>
            <a:r>
              <a:rPr kumimoji="0" lang="en-US" altLang="zh-TW" sz="2600" dirty="0" smtClean="0">
                <a:solidFill>
                  <a:schemeClr val="tx1">
                    <a:lumMod val="75000"/>
                    <a:lumOff val="25000"/>
                  </a:schemeClr>
                </a:solidFill>
                <a:latin typeface="Calibri" pitchFamily="34" charset="0"/>
                <a:ea typeface="MS PGothic" pitchFamily="34" charset="-128"/>
              </a:rPr>
              <a:t>⇒Wash the nozzle with mild soap and water. </a:t>
            </a:r>
          </a:p>
          <a:p>
            <a:pPr fontAlgn="auto">
              <a:spcAft>
                <a:spcPts val="0"/>
              </a:spcAft>
              <a:buFont typeface="Wingdings 3" charset="2"/>
              <a:buChar char=""/>
              <a:defRPr/>
            </a:pPr>
            <a:endParaRPr kumimoji="0" lang="zh-TW" altLang="en-US" sz="2800" dirty="0">
              <a:solidFill>
                <a:schemeClr val="tx1">
                  <a:lumMod val="75000"/>
                  <a:lumOff val="25000"/>
                </a:schemeClr>
              </a:solidFill>
              <a:latin typeface="MS PGothic" pitchFamily="34" charset="-128"/>
              <a:ea typeface="MS PGothic" pitchFamily="34" charset="-128"/>
              <a:cs typeface="+mn-cs"/>
            </a:endParaRPr>
          </a:p>
        </p:txBody>
      </p:sp>
      <p:sp>
        <p:nvSpPr>
          <p:cNvPr id="4" name="日期版面配置區 3"/>
          <p:cNvSpPr>
            <a:spLocks noGrp="1"/>
          </p:cNvSpPr>
          <p:nvPr>
            <p:ph type="dt" sz="quarter" idx="10"/>
          </p:nvPr>
        </p:nvSpPr>
        <p:spPr/>
        <p:txBody>
          <a:bodyPr/>
          <a:lstStyle/>
          <a:p>
            <a:pPr>
              <a:defRPr/>
            </a:pPr>
            <a:r>
              <a:rPr lang="en-US" altLang="zh-TW"/>
              <a:t>2015/7/25</a:t>
            </a:r>
            <a:endParaRPr lang="zh-TW" altLang="en-US"/>
          </a:p>
        </p:txBody>
      </p:sp>
      <p:sp>
        <p:nvSpPr>
          <p:cNvPr id="8294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1A068C99-E0AF-664B-A98B-855EC99BA8DA}" type="slidenum">
              <a:rPr lang="zh-TW" altLang="en-US" sz="1400">
                <a:solidFill>
                  <a:schemeClr val="bg1"/>
                </a:solidFill>
              </a:rPr>
              <a:pPr/>
              <a:t>60</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541338"/>
            <a:ext cx="8113712" cy="1281112"/>
          </a:xfrm>
        </p:spPr>
        <p:txBody>
          <a:bodyPr rtlCol="0">
            <a:normAutofit/>
          </a:bodyPr>
          <a:lstStyle/>
          <a:p>
            <a:pPr fontAlgn="auto">
              <a:spcAft>
                <a:spcPts val="0"/>
              </a:spcAft>
              <a:defRPr/>
            </a:pPr>
            <a:r>
              <a:rPr kumimoji="0" lang="en-US" altLang="zh-TW" b="1" dirty="0">
                <a:solidFill>
                  <a:schemeClr val="accent2">
                    <a:lumMod val="75000"/>
                  </a:schemeClr>
                </a:solidFill>
                <a:latin typeface="Arial"/>
                <a:ea typeface="+mj-ea"/>
                <a:cs typeface="Arial"/>
              </a:rPr>
              <a:t>Proper Use of Douche </a:t>
            </a:r>
            <a:r>
              <a:rPr kumimoji="0" lang="en-US" altLang="zh-TW" b="1" dirty="0" smtClean="0">
                <a:solidFill>
                  <a:schemeClr val="accent2">
                    <a:lumMod val="75000"/>
                  </a:schemeClr>
                </a:solidFill>
                <a:latin typeface="Arial"/>
                <a:ea typeface="+mj-ea"/>
                <a:cs typeface="Arial"/>
              </a:rPr>
              <a:t>Equipment</a:t>
            </a:r>
            <a:r>
              <a:rPr kumimoji="0" lang="zh-TW" altLang="en-US" b="1" dirty="0" smtClean="0">
                <a:solidFill>
                  <a:schemeClr val="accent2">
                    <a:lumMod val="75000"/>
                  </a:schemeClr>
                </a:solidFill>
                <a:latin typeface="Arial"/>
                <a:ea typeface="+mj-ea"/>
                <a:cs typeface="Arial"/>
              </a:rPr>
              <a:t> </a:t>
            </a:r>
            <a:endParaRPr kumimoji="0" lang="zh-TW" altLang="en-US" b="1" dirty="0">
              <a:solidFill>
                <a:schemeClr val="accent2">
                  <a:lumMod val="75000"/>
                </a:schemeClr>
              </a:solidFill>
              <a:latin typeface="Arial"/>
              <a:ea typeface="+mj-ea"/>
              <a:cs typeface="Arial"/>
            </a:endParaRPr>
          </a:p>
        </p:txBody>
      </p:sp>
      <p:sp>
        <p:nvSpPr>
          <p:cNvPr id="83970" name="內容版面配置區 2"/>
          <p:cNvSpPr>
            <a:spLocks noGrp="1"/>
          </p:cNvSpPr>
          <p:nvPr>
            <p:ph idx="1"/>
          </p:nvPr>
        </p:nvSpPr>
        <p:spPr>
          <a:xfrm>
            <a:off x="468313" y="1782763"/>
            <a:ext cx="6480175" cy="4741862"/>
          </a:xfrm>
        </p:spPr>
        <p:txBody>
          <a:bodyPr/>
          <a:lstStyle/>
          <a:p>
            <a:r>
              <a:rPr kumimoji="0" lang="en-US" altLang="zh-TW" sz="2800" b="1">
                <a:latin typeface="Calibri" charset="0"/>
                <a:ea typeface="MS PGothic" charset="0"/>
                <a:cs typeface="MS PGothic" charset="0"/>
              </a:rPr>
              <a:t>Bulb Douche Syringe</a:t>
            </a:r>
            <a:r>
              <a:rPr kumimoji="0" lang="zh-TW" altLang="en-US" sz="2800">
                <a:latin typeface="Calibri" charset="0"/>
                <a:ea typeface="MS PGothic" charset="0"/>
                <a:cs typeface="MS PGothic" charset="0"/>
              </a:rPr>
              <a:t>：</a:t>
            </a:r>
            <a:endParaRPr kumimoji="0" lang="en-US" altLang="zh-TW" sz="2800">
              <a:latin typeface="Calibri" charset="0"/>
              <a:ea typeface="MS PGothic" charset="0"/>
              <a:cs typeface="MS PGothic" charset="0"/>
            </a:endParaRPr>
          </a:p>
          <a:p>
            <a:pPr lvl="1">
              <a:buFont typeface="Wingdings" charset="0"/>
              <a:buChar char="ü"/>
            </a:pPr>
            <a:r>
              <a:rPr kumimoji="0" lang="en-US" altLang="zh-TW" sz="2600">
                <a:latin typeface="Calibri" charset="0"/>
                <a:ea typeface="MS PGothic" charset="0"/>
                <a:cs typeface="MS PGothic" charset="0"/>
              </a:rPr>
              <a:t>Disposable &amp; nondisposable</a:t>
            </a:r>
          </a:p>
          <a:p>
            <a:pPr lvl="1">
              <a:buFont typeface="Wingdings" charset="0"/>
              <a:buChar char="ü"/>
            </a:pPr>
            <a:r>
              <a:rPr kumimoji="0" lang="en-US" altLang="zh-TW" sz="2600">
                <a:latin typeface="Calibri" charset="0"/>
                <a:ea typeface="MS PGothic" charset="0"/>
                <a:cs typeface="MS PGothic" charset="0"/>
              </a:rPr>
              <a:t>The flow rate is regulated by the amount of </a:t>
            </a:r>
            <a:br>
              <a:rPr kumimoji="0" lang="en-US" altLang="zh-TW" sz="2600">
                <a:latin typeface="Calibri" charset="0"/>
                <a:ea typeface="MS PGothic" charset="0"/>
                <a:cs typeface="MS PGothic" charset="0"/>
              </a:rPr>
            </a:br>
            <a:r>
              <a:rPr kumimoji="0" lang="en-US" altLang="zh-TW" sz="2600">
                <a:solidFill>
                  <a:srgbClr val="0C02CA"/>
                </a:solidFill>
                <a:latin typeface="Calibri" charset="0"/>
                <a:ea typeface="MS PGothic" charset="0"/>
                <a:cs typeface="MS PGothic" charset="0"/>
              </a:rPr>
              <a:t>hand pressure </a:t>
            </a:r>
            <a:r>
              <a:rPr kumimoji="0" lang="en-US" altLang="zh-TW" sz="2600">
                <a:latin typeface="Calibri" charset="0"/>
                <a:ea typeface="MS PGothic" charset="0"/>
                <a:cs typeface="MS PGothic" charset="0"/>
              </a:rPr>
              <a:t>exerted when the bulb is squeezed.</a:t>
            </a:r>
          </a:p>
          <a:p>
            <a:pPr lvl="1">
              <a:buFont typeface="Wingdings" charset="0"/>
              <a:buChar char="ü"/>
            </a:pPr>
            <a:r>
              <a:rPr kumimoji="0" lang="en-US" altLang="zh-TW" sz="2600">
                <a:solidFill>
                  <a:srgbClr val="0C02CA"/>
                </a:solidFill>
                <a:latin typeface="Calibri" charset="0"/>
                <a:ea typeface="MS PGothic" charset="0"/>
                <a:cs typeface="MS PGothic" charset="0"/>
              </a:rPr>
              <a:t>Gentle pressure is recommended</a:t>
            </a:r>
            <a:r>
              <a:rPr kumimoji="0" lang="en-US" altLang="zh-TW" sz="2600">
                <a:latin typeface="Calibri" charset="0"/>
                <a:ea typeface="MS PGothic" charset="0"/>
                <a:cs typeface="MS PGothic" charset="0"/>
              </a:rPr>
              <a:t>, because </a:t>
            </a:r>
            <a:br>
              <a:rPr kumimoji="0" lang="en-US" altLang="zh-TW" sz="2600">
                <a:latin typeface="Calibri" charset="0"/>
                <a:ea typeface="MS PGothic" charset="0"/>
                <a:cs typeface="MS PGothic" charset="0"/>
              </a:rPr>
            </a:br>
            <a:r>
              <a:rPr kumimoji="0" lang="en-US" altLang="zh-TW" sz="2600">
                <a:latin typeface="Calibri" charset="0"/>
                <a:ea typeface="MS PGothic" charset="0"/>
                <a:cs typeface="MS PGothic" charset="0"/>
              </a:rPr>
              <a:t>excess pressure may force fluid through the</a:t>
            </a:r>
            <a:br>
              <a:rPr kumimoji="0" lang="en-US" altLang="zh-TW" sz="2600">
                <a:latin typeface="Calibri" charset="0"/>
                <a:ea typeface="MS PGothic" charset="0"/>
                <a:cs typeface="MS PGothic" charset="0"/>
              </a:rPr>
            </a:br>
            <a:r>
              <a:rPr kumimoji="0" lang="en-US" altLang="zh-TW" sz="2600">
                <a:latin typeface="Calibri" charset="0"/>
                <a:ea typeface="MS PGothic" charset="0"/>
                <a:cs typeface="MS PGothic" charset="0"/>
              </a:rPr>
              <a:t>cervix, causing uterine inflammation.  </a:t>
            </a:r>
          </a:p>
          <a:p>
            <a:endParaRPr kumimoji="0" lang="zh-TW" altLang="en-US" sz="2800">
              <a:latin typeface="MS PGothic" charset="0"/>
              <a:ea typeface="MS PGothic" charset="0"/>
              <a:cs typeface="MS PGothic" charset="0"/>
            </a:endParaRPr>
          </a:p>
        </p:txBody>
      </p:sp>
      <p:pic>
        <p:nvPicPr>
          <p:cNvPr id="4" name="圖片 3"/>
          <p:cNvPicPr>
            <a:picLocks noChangeAspect="1"/>
          </p:cNvPicPr>
          <p:nvPr/>
        </p:nvPicPr>
        <p:blipFill>
          <a:blip r:embed="rId2" cstate="print">
            <a:extLst/>
          </a:blip>
          <a:stretch>
            <a:fillRect/>
          </a:stretch>
        </p:blipFill>
        <p:spPr>
          <a:xfrm>
            <a:off x="7236296" y="1916832"/>
            <a:ext cx="1716517" cy="2452166"/>
          </a:xfrm>
          <a:prstGeom prst="rect">
            <a:avLst/>
          </a:prstGeom>
          <a:effectLst>
            <a:softEdge rad="63500"/>
          </a:effectLst>
        </p:spPr>
      </p:pic>
      <p:pic>
        <p:nvPicPr>
          <p:cNvPr id="5" name="內容版面配置區 3"/>
          <p:cNvPicPr>
            <a:picLocks noChangeAspect="1"/>
          </p:cNvPicPr>
          <p:nvPr/>
        </p:nvPicPr>
        <p:blipFill>
          <a:blip r:embed="rId3" cstate="print"/>
          <a:stretch>
            <a:fillRect/>
          </a:stretch>
        </p:blipFill>
        <p:spPr>
          <a:xfrm>
            <a:off x="7164288" y="4355455"/>
            <a:ext cx="1867663" cy="2502545"/>
          </a:xfrm>
          <a:prstGeom prst="rect">
            <a:avLst/>
          </a:prstGeom>
          <a:effectLst>
            <a:softEdge rad="63500"/>
          </a:effectLst>
        </p:spPr>
      </p:pic>
      <p:sp>
        <p:nvSpPr>
          <p:cNvPr id="3" name="日期版面配置區 2"/>
          <p:cNvSpPr>
            <a:spLocks noGrp="1"/>
          </p:cNvSpPr>
          <p:nvPr>
            <p:ph type="dt" sz="quarter" idx="10"/>
          </p:nvPr>
        </p:nvSpPr>
        <p:spPr/>
        <p:txBody>
          <a:bodyPr/>
          <a:lstStyle/>
          <a:p>
            <a:pPr>
              <a:defRPr/>
            </a:pPr>
            <a:r>
              <a:rPr lang="en-US" altLang="zh-TW"/>
              <a:t>2015/7/25</a:t>
            </a:r>
            <a:endParaRPr lang="zh-TW" altLang="en-US"/>
          </a:p>
        </p:txBody>
      </p:sp>
      <p:sp>
        <p:nvSpPr>
          <p:cNvPr id="83974"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EAB3E726-6D75-104B-A204-673A210776C9}" type="slidenum">
              <a:rPr lang="zh-TW" altLang="en-US" sz="1400">
                <a:solidFill>
                  <a:schemeClr val="bg1"/>
                </a:solidFill>
              </a:rPr>
              <a:pPr/>
              <a:t>61</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內容版面配置區 2"/>
          <p:cNvSpPr>
            <a:spLocks noGrp="1"/>
          </p:cNvSpPr>
          <p:nvPr>
            <p:ph idx="1"/>
          </p:nvPr>
        </p:nvSpPr>
        <p:spPr>
          <a:xfrm>
            <a:off x="468313" y="1773238"/>
            <a:ext cx="8351837" cy="4741862"/>
          </a:xfrm>
        </p:spPr>
        <p:txBody>
          <a:bodyPr/>
          <a:lstStyle/>
          <a:p>
            <a:pPr marL="0" indent="0">
              <a:buFont typeface="Wingdings" charset="0"/>
              <a:buNone/>
            </a:pPr>
            <a:r>
              <a:rPr kumimoji="0" lang="en-US" altLang="zh-TW" sz="2800">
                <a:latin typeface="Calibri" charset="0"/>
                <a:ea typeface="MS PGothic" charset="0"/>
                <a:cs typeface="MS PGothic" charset="0"/>
              </a:rPr>
              <a:t>Instruction for the bulb douche syringe</a:t>
            </a:r>
            <a:r>
              <a:rPr kumimoji="0" lang="zh-TW" altLang="en-US" sz="2800">
                <a:latin typeface="Calibri" charset="0"/>
                <a:ea typeface="MS PGothic" charset="0"/>
                <a:cs typeface="MS PGothic" charset="0"/>
              </a:rPr>
              <a:t>：</a:t>
            </a:r>
            <a:endParaRPr kumimoji="0" lang="en-US" altLang="zh-TW" sz="2800">
              <a:latin typeface="Calibri" charset="0"/>
              <a:ea typeface="MS PGothic" charset="0"/>
              <a:cs typeface="MS PGothic" charset="0"/>
            </a:endParaRPr>
          </a:p>
          <a:p>
            <a:pPr marL="400050" lvl="1" indent="0">
              <a:buFont typeface="Wingdings 3" charset="0"/>
              <a:buNone/>
            </a:pPr>
            <a:r>
              <a:rPr kumimoji="0" lang="en-US" altLang="zh-TW" sz="2600">
                <a:latin typeface="Calibri" charset="0"/>
                <a:ea typeface="MS PGothic" charset="0"/>
                <a:cs typeface="MS PGothic" charset="0"/>
              </a:rPr>
              <a:t>⇒Choose a douching position</a:t>
            </a:r>
            <a:r>
              <a:rPr kumimoji="0" lang="zh-TW" altLang="en-US" sz="2600">
                <a:latin typeface="Calibri" charset="0"/>
                <a:ea typeface="MS PGothic" charset="0"/>
                <a:cs typeface="MS PGothic" charset="0"/>
                <a:sym typeface="Wingdings" charset="0"/>
              </a:rPr>
              <a:t>： </a:t>
            </a:r>
            <a:endParaRPr kumimoji="0" lang="en-US" altLang="zh-TW" sz="2600">
              <a:latin typeface="Calibri" charset="0"/>
              <a:ea typeface="MS PGothic" charset="0"/>
              <a:cs typeface="MS PGothic" charset="0"/>
              <a:sym typeface="Wingdings" charset="0"/>
            </a:endParaRPr>
          </a:p>
          <a:p>
            <a:pPr marL="400050" lvl="1" indent="0">
              <a:buFont typeface="Wingdings 3" charset="0"/>
              <a:buNone/>
            </a:pPr>
            <a:r>
              <a:rPr kumimoji="0" lang="en-US" altLang="zh-TW" sz="2600">
                <a:latin typeface="Calibri" charset="0"/>
                <a:ea typeface="MS PGothic" charset="0"/>
                <a:cs typeface="MS PGothic" charset="0"/>
                <a:sym typeface="Wingdings" charset="0"/>
              </a:rPr>
              <a:t>(1) sitting on the toilet or (2) standing in the shower</a:t>
            </a:r>
          </a:p>
          <a:p>
            <a:pPr marL="400050" lvl="1" indent="0">
              <a:buFont typeface="Wingdings 3" charset="0"/>
              <a:buNone/>
            </a:pPr>
            <a:r>
              <a:rPr kumimoji="0" lang="en-US" altLang="zh-TW" sz="2600">
                <a:latin typeface="Calibri" charset="0"/>
                <a:ea typeface="MS PGothic" charset="0"/>
                <a:cs typeface="MS PGothic" charset="0"/>
              </a:rPr>
              <a:t>⇒Gently insert the nozzle about 3 inches into your vagina.</a:t>
            </a:r>
          </a:p>
          <a:p>
            <a:pPr marL="400050" lvl="1" indent="0">
              <a:buFont typeface="Wingdings 3" charset="0"/>
              <a:buNone/>
            </a:pPr>
            <a:r>
              <a:rPr kumimoji="0" lang="en-US" altLang="zh-TW" sz="2600">
                <a:latin typeface="Calibri" charset="0"/>
                <a:ea typeface="MS PGothic" charset="0"/>
                <a:cs typeface="MS PGothic" charset="0"/>
              </a:rPr>
              <a:t>⇒Squeeze bottle gently, letting the solution cleanse the vagina </a:t>
            </a:r>
          </a:p>
          <a:p>
            <a:pPr marL="400050" lvl="1" indent="0">
              <a:buFont typeface="Wingdings 3" charset="0"/>
              <a:buNone/>
            </a:pPr>
            <a:r>
              <a:rPr kumimoji="0" lang="en-US" altLang="zh-TW" sz="2600">
                <a:latin typeface="Calibri" charset="0"/>
                <a:ea typeface="MS PGothic" charset="0"/>
                <a:cs typeface="MS PGothic" charset="0"/>
              </a:rPr>
              <a:t>and then flow freely from the body.</a:t>
            </a:r>
          </a:p>
          <a:p>
            <a:pPr marL="400050" lvl="1" indent="0">
              <a:buFont typeface="Wingdings 3" charset="0"/>
              <a:buNone/>
            </a:pPr>
            <a:r>
              <a:rPr kumimoji="0" lang="en-US" altLang="zh-TW" sz="2600">
                <a:latin typeface="Calibri" charset="0"/>
                <a:ea typeface="MS PGothic" charset="0"/>
                <a:cs typeface="MS PGothic" charset="0"/>
              </a:rPr>
              <a:t>⇒After douching, throw away bottle and nozzle, if disposable.</a:t>
            </a:r>
          </a:p>
        </p:txBody>
      </p:sp>
      <p:sp>
        <p:nvSpPr>
          <p:cNvPr id="5" name="標題 1"/>
          <p:cNvSpPr>
            <a:spLocks noGrp="1"/>
          </p:cNvSpPr>
          <p:nvPr>
            <p:ph type="title"/>
          </p:nvPr>
        </p:nvSpPr>
        <p:spPr>
          <a:xfrm>
            <a:off x="395288" y="541338"/>
            <a:ext cx="8113712" cy="1281112"/>
          </a:xfrm>
        </p:spPr>
        <p:txBody>
          <a:bodyPr rtlCol="0">
            <a:normAutofit/>
          </a:bodyPr>
          <a:lstStyle/>
          <a:p>
            <a:pPr fontAlgn="auto">
              <a:spcAft>
                <a:spcPts val="0"/>
              </a:spcAft>
              <a:defRPr/>
            </a:pPr>
            <a:r>
              <a:rPr kumimoji="0" lang="en-US" altLang="zh-TW" b="1" dirty="0">
                <a:solidFill>
                  <a:schemeClr val="accent2">
                    <a:lumMod val="75000"/>
                  </a:schemeClr>
                </a:solidFill>
                <a:latin typeface="Arial"/>
                <a:ea typeface="+mj-ea"/>
                <a:cs typeface="Arial"/>
              </a:rPr>
              <a:t>Proper Use of Douche </a:t>
            </a:r>
            <a:r>
              <a:rPr kumimoji="0" lang="en-US" altLang="zh-TW" b="1" dirty="0" smtClean="0">
                <a:solidFill>
                  <a:schemeClr val="accent2">
                    <a:lumMod val="75000"/>
                  </a:schemeClr>
                </a:solidFill>
                <a:latin typeface="Arial"/>
                <a:ea typeface="+mj-ea"/>
                <a:cs typeface="Arial"/>
              </a:rPr>
              <a:t>Equipment</a:t>
            </a:r>
            <a:r>
              <a:rPr kumimoji="0" lang="zh-TW" altLang="en-US" b="1" dirty="0" smtClean="0">
                <a:solidFill>
                  <a:schemeClr val="accent2">
                    <a:lumMod val="75000"/>
                  </a:schemeClr>
                </a:solidFill>
                <a:latin typeface="Arial"/>
                <a:ea typeface="+mj-ea"/>
                <a:cs typeface="Arial"/>
              </a:rPr>
              <a:t> </a:t>
            </a:r>
            <a:endParaRPr kumimoji="0" lang="zh-TW" altLang="en-US" b="1" dirty="0">
              <a:solidFill>
                <a:schemeClr val="accent2">
                  <a:lumMod val="75000"/>
                </a:schemeClr>
              </a:solidFill>
              <a:latin typeface="Arial"/>
              <a:ea typeface="+mj-ea"/>
              <a:cs typeface="Arial"/>
            </a:endParaRPr>
          </a:p>
        </p:txBody>
      </p:sp>
      <p:sp>
        <p:nvSpPr>
          <p:cNvPr id="4" name="日期版面配置區 3"/>
          <p:cNvSpPr>
            <a:spLocks noGrp="1"/>
          </p:cNvSpPr>
          <p:nvPr>
            <p:ph type="dt" sz="quarter" idx="10"/>
          </p:nvPr>
        </p:nvSpPr>
        <p:spPr/>
        <p:txBody>
          <a:bodyPr/>
          <a:lstStyle/>
          <a:p>
            <a:pPr>
              <a:defRPr/>
            </a:pPr>
            <a:r>
              <a:rPr lang="en-US" altLang="zh-TW"/>
              <a:t>2015/7/25</a:t>
            </a:r>
            <a:endParaRPr lang="zh-TW" altLang="en-US"/>
          </a:p>
        </p:txBody>
      </p:sp>
      <p:sp>
        <p:nvSpPr>
          <p:cNvPr id="8499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F2C1D404-80A5-1E43-BE2E-6828284ADCF0}" type="slidenum">
              <a:rPr lang="zh-TW" altLang="en-US" sz="1400">
                <a:solidFill>
                  <a:schemeClr val="bg1"/>
                </a:solidFill>
              </a:rPr>
              <a:pPr/>
              <a:t>62</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標題 1"/>
          <p:cNvSpPr>
            <a:spLocks noGrp="1"/>
          </p:cNvSpPr>
          <p:nvPr>
            <p:ph type="title"/>
          </p:nvPr>
        </p:nvSpPr>
        <p:spPr>
          <a:xfrm>
            <a:off x="1944688" y="623888"/>
            <a:ext cx="6683375" cy="1281112"/>
          </a:xfrm>
        </p:spPr>
        <p:txBody>
          <a:bodyPr/>
          <a:lstStyle/>
          <a:p>
            <a:endParaRPr kumimoji="0" lang="zh-TW" altLang="en-US">
              <a:latin typeface="Kaiti TC Bold" charset="0"/>
              <a:cs typeface="Kaiti TC Bold" charset="0"/>
            </a:endParaRPr>
          </a:p>
        </p:txBody>
      </p:sp>
      <p:sp>
        <p:nvSpPr>
          <p:cNvPr id="86018" name="內容版面配置區 2"/>
          <p:cNvSpPr>
            <a:spLocks noGrp="1"/>
          </p:cNvSpPr>
          <p:nvPr>
            <p:ph idx="1"/>
          </p:nvPr>
        </p:nvSpPr>
        <p:spPr>
          <a:xfrm>
            <a:off x="1941513" y="2133600"/>
            <a:ext cx="6686550" cy="3778250"/>
          </a:xfrm>
        </p:spPr>
        <p:txBody>
          <a:bodyPr/>
          <a:lstStyle/>
          <a:p>
            <a:endParaRPr kumimoji="0" lang="zh-TW" altLang="en-US">
              <a:latin typeface="Rockwell" charset="0"/>
              <a:ea typeface="新細明體" charset="0"/>
            </a:endParaRPr>
          </a:p>
        </p:txBody>
      </p:sp>
      <p:pic>
        <p:nvPicPr>
          <p:cNvPr id="86019" name="內容版面配置區 3"/>
          <p:cNvPicPr>
            <a:picLocks noChangeAspect="1"/>
          </p:cNvPicPr>
          <p:nvPr/>
        </p:nvPicPr>
        <p:blipFill>
          <a:blip r:embed="rId2">
            <a:extLst>
              <a:ext uri="{28A0092B-C50C-407E-A947-70E740481C1C}">
                <a14:useLocalDpi xmlns:a14="http://schemas.microsoft.com/office/drawing/2010/main" val="0"/>
              </a:ext>
            </a:extLst>
          </a:blip>
          <a:srcRect r="1151" b="4268"/>
          <a:stretch>
            <a:fillRect/>
          </a:stretch>
        </p:blipFill>
        <p:spPr bwMode="auto">
          <a:xfrm>
            <a:off x="1331913" y="-26988"/>
            <a:ext cx="5761037" cy="683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8602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2CD24396-DABD-BC48-80CE-7E6E5E44E900}" type="slidenum">
              <a:rPr lang="zh-TW" altLang="en-US" sz="1400">
                <a:solidFill>
                  <a:schemeClr val="bg1"/>
                </a:solidFill>
              </a:rPr>
              <a:pPr/>
              <a:t>63</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標題 1"/>
          <p:cNvSpPr>
            <a:spLocks noGrp="1"/>
          </p:cNvSpPr>
          <p:nvPr>
            <p:ph type="title"/>
          </p:nvPr>
        </p:nvSpPr>
        <p:spPr>
          <a:xfrm>
            <a:off x="468313" y="541338"/>
            <a:ext cx="8040687" cy="1281112"/>
          </a:xfrm>
        </p:spPr>
        <p:txBody>
          <a:bodyPr/>
          <a:lstStyle/>
          <a:p>
            <a:r>
              <a:rPr kumimoji="0" lang="en-US" altLang="zh-TW" b="1">
                <a:latin typeface="Arial" charset="0"/>
                <a:cs typeface="Arial" charset="0"/>
              </a:rPr>
              <a:t>Patient Counseling for Douching </a:t>
            </a:r>
            <a:endParaRPr kumimoji="0" lang="zh-TW" altLang="en-US" b="1">
              <a:latin typeface="Arial" charset="0"/>
              <a:cs typeface="Arial" charset="0"/>
            </a:endParaRPr>
          </a:p>
        </p:txBody>
      </p:sp>
      <p:sp>
        <p:nvSpPr>
          <p:cNvPr id="87042" name="內容版面配置區 2"/>
          <p:cNvSpPr>
            <a:spLocks noGrp="1"/>
          </p:cNvSpPr>
          <p:nvPr>
            <p:ph idx="1"/>
          </p:nvPr>
        </p:nvSpPr>
        <p:spPr>
          <a:xfrm>
            <a:off x="539750" y="1855788"/>
            <a:ext cx="8331200" cy="4741862"/>
          </a:xfrm>
        </p:spPr>
        <p:txBody>
          <a:bodyPr/>
          <a:lstStyle/>
          <a:p>
            <a:r>
              <a:rPr kumimoji="0" lang="en-US" altLang="zh-TW" sz="2800">
                <a:latin typeface="Calibri" charset="0"/>
                <a:ea typeface="MS PGothic" charset="0"/>
                <a:cs typeface="MS PGothic" charset="0"/>
              </a:rPr>
              <a:t>Practitioners should discuss reasons for douching.</a:t>
            </a:r>
          </a:p>
          <a:p>
            <a:r>
              <a:rPr kumimoji="0" lang="en-US" altLang="zh-TW" sz="2800" b="1">
                <a:latin typeface="Calibri" charset="0"/>
                <a:ea typeface="MS PGothic" charset="0"/>
                <a:cs typeface="MS PGothic" charset="0"/>
              </a:rPr>
              <a:t>Douching </a:t>
            </a:r>
            <a:r>
              <a:rPr kumimoji="0" lang="en-US" altLang="zh-TW" sz="2800" b="1">
                <a:solidFill>
                  <a:srgbClr val="FF0000"/>
                </a:solidFill>
                <a:latin typeface="Calibri" charset="0"/>
                <a:ea typeface="MS PGothic" charset="0"/>
                <a:cs typeface="MS PGothic" charset="0"/>
              </a:rPr>
              <a:t>is not necessary </a:t>
            </a:r>
            <a:r>
              <a:rPr kumimoji="0" lang="en-US" altLang="zh-TW" sz="2800" b="1">
                <a:latin typeface="Calibri" charset="0"/>
                <a:ea typeface="MS PGothic" charset="0"/>
                <a:cs typeface="MS PGothic" charset="0"/>
              </a:rPr>
              <a:t>for cleansing of the vagina and that it has potential adverse consequences.</a:t>
            </a:r>
          </a:p>
          <a:p>
            <a:pPr lvl="1">
              <a:buFont typeface="Wingdings 2" charset="0"/>
              <a:buChar char=""/>
            </a:pPr>
            <a:r>
              <a:rPr kumimoji="0" lang="en-US" altLang="zh-TW" sz="2600">
                <a:latin typeface="Calibri" charset="0"/>
                <a:ea typeface="MS PGothic" charset="0"/>
                <a:cs typeface="MS PGothic" charset="0"/>
              </a:rPr>
              <a:t>Douching for </a:t>
            </a:r>
            <a:r>
              <a:rPr kumimoji="0" lang="en-US" altLang="zh-TW" sz="2600">
                <a:solidFill>
                  <a:srgbClr val="FF0000"/>
                </a:solidFill>
                <a:latin typeface="Calibri" charset="0"/>
                <a:ea typeface="MS PGothic" charset="0"/>
                <a:cs typeface="MS PGothic" charset="0"/>
              </a:rPr>
              <a:t>routine hygienic purposes </a:t>
            </a:r>
            <a:r>
              <a:rPr kumimoji="0" lang="en-US" altLang="zh-TW" sz="2600">
                <a:latin typeface="Calibri" charset="0"/>
                <a:ea typeface="MS PGothic" charset="0"/>
                <a:cs typeface="MS PGothic" charset="0"/>
              </a:rPr>
              <a:t>should be discouraged.</a:t>
            </a:r>
          </a:p>
          <a:p>
            <a:pPr lvl="1">
              <a:buFont typeface="Wingdings 2" charset="0"/>
              <a:buChar char="Ï"/>
            </a:pPr>
            <a:r>
              <a:rPr kumimoji="0" lang="en-US" altLang="zh-TW" sz="2600">
                <a:latin typeface="Calibri" charset="0"/>
                <a:ea typeface="MS PGothic" charset="0"/>
                <a:cs typeface="MS PGothic" charset="0"/>
              </a:rPr>
              <a:t>Do not douche </a:t>
            </a:r>
            <a:r>
              <a:rPr kumimoji="0" lang="en-US" altLang="zh-TW" sz="2600">
                <a:solidFill>
                  <a:srgbClr val="FF0000"/>
                </a:solidFill>
                <a:latin typeface="Calibri" charset="0"/>
                <a:ea typeface="MS PGothic" charset="0"/>
                <a:cs typeface="MS PGothic" charset="0"/>
              </a:rPr>
              <a:t>during pregnancy </a:t>
            </a:r>
            <a:r>
              <a:rPr kumimoji="0" lang="en-US" altLang="zh-TW" sz="2600">
                <a:latin typeface="Calibri" charset="0"/>
                <a:ea typeface="MS PGothic" charset="0"/>
                <a:cs typeface="MS PGothic" charset="0"/>
              </a:rPr>
              <a:t>unless under advice.</a:t>
            </a:r>
          </a:p>
          <a:p>
            <a:r>
              <a:rPr kumimoji="0" lang="en-US" altLang="zh-TW" sz="2800">
                <a:latin typeface="Calibri" charset="0"/>
                <a:ea typeface="MS PGothic" charset="0"/>
                <a:cs typeface="MS PGothic" charset="0"/>
              </a:rPr>
              <a:t>Should be delayed at least 6 to 8 hours after sexual intercourse if a vaginal spermicide was used as a contraceptive agent.</a:t>
            </a: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8704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44B86975-F04C-9F4E-8BF1-5F142478BC9A}" type="slidenum">
              <a:rPr lang="zh-TW" altLang="en-US" sz="1400">
                <a:solidFill>
                  <a:schemeClr val="bg1"/>
                </a:solidFill>
              </a:rPr>
              <a:pPr/>
              <a:t>64</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內容版面配置區 2"/>
          <p:cNvSpPr>
            <a:spLocks noGrp="1"/>
          </p:cNvSpPr>
          <p:nvPr>
            <p:ph idx="1"/>
          </p:nvPr>
        </p:nvSpPr>
        <p:spPr>
          <a:xfrm>
            <a:off x="552450" y="1925638"/>
            <a:ext cx="8412163" cy="4743450"/>
          </a:xfrm>
        </p:spPr>
        <p:txBody>
          <a:bodyPr/>
          <a:lstStyle/>
          <a:p>
            <a:r>
              <a:rPr kumimoji="0" lang="en-US" altLang="zh-TW" sz="2800">
                <a:latin typeface="Calibri" charset="0"/>
                <a:ea typeface="MS PGothic" charset="0"/>
                <a:cs typeface="MS PGothic" charset="0"/>
              </a:rPr>
              <a:t>Alternative cleansing </a:t>
            </a:r>
            <a:r>
              <a:rPr kumimoji="0" lang="zh-TW" altLang="en-US" sz="2800">
                <a:latin typeface="Calibri" charset="0"/>
                <a:ea typeface="MS PGothic" charset="0"/>
                <a:cs typeface="MS PGothic" charset="0"/>
              </a:rPr>
              <a:t>：</a:t>
            </a:r>
            <a:r>
              <a:rPr kumimoji="0" lang="en-US" altLang="zh-TW" sz="2800">
                <a:latin typeface="Calibri" charset="0"/>
                <a:ea typeface="MS PGothic" charset="0"/>
                <a:cs typeface="MS PGothic" charset="0"/>
              </a:rPr>
              <a:t> Gently washing the vagina and the vulvar, perineal, and anal regions </a:t>
            </a:r>
            <a:r>
              <a:rPr kumimoji="0" lang="en-US" altLang="zh-TW" sz="2800">
                <a:solidFill>
                  <a:srgbClr val="FF0000"/>
                </a:solidFill>
                <a:latin typeface="Calibri" charset="0"/>
                <a:ea typeface="MS PGothic" charset="0"/>
                <a:cs typeface="MS PGothic" charset="0"/>
              </a:rPr>
              <a:t>with the fingers using lukewarm water and mild soap</a:t>
            </a:r>
            <a:r>
              <a:rPr kumimoji="0" lang="en-US" altLang="zh-TW" sz="2800">
                <a:latin typeface="Calibri" charset="0"/>
                <a:ea typeface="MS PGothic" charset="0"/>
                <a:cs typeface="MS PGothic" charset="0"/>
              </a:rPr>
              <a:t>.</a:t>
            </a:r>
          </a:p>
          <a:p>
            <a:r>
              <a:rPr kumimoji="0" lang="en-US" altLang="zh-TW" sz="2800">
                <a:latin typeface="Calibri" charset="0"/>
                <a:ea typeface="MS PGothic" charset="0"/>
                <a:cs typeface="MS PGothic" charset="0"/>
              </a:rPr>
              <a:t>If a woman is douching to prevent or treat symptoms of a vaginal infection, she should be counseled about more effective therapy.</a:t>
            </a:r>
          </a:p>
        </p:txBody>
      </p:sp>
      <p:sp>
        <p:nvSpPr>
          <p:cNvPr id="88066" name="標題 1"/>
          <p:cNvSpPr>
            <a:spLocks noGrp="1"/>
          </p:cNvSpPr>
          <p:nvPr>
            <p:ph type="title"/>
          </p:nvPr>
        </p:nvSpPr>
        <p:spPr>
          <a:xfrm>
            <a:off x="468313" y="541338"/>
            <a:ext cx="8040687" cy="1281112"/>
          </a:xfrm>
        </p:spPr>
        <p:txBody>
          <a:bodyPr/>
          <a:lstStyle/>
          <a:p>
            <a:r>
              <a:rPr kumimoji="0" lang="en-US" altLang="zh-TW" b="1">
                <a:latin typeface="Arial" charset="0"/>
                <a:cs typeface="Arial" charset="0"/>
              </a:rPr>
              <a:t>Patient Counseling for Douching </a:t>
            </a:r>
            <a:endParaRPr kumimoji="0" lang="zh-TW" altLang="en-US" b="1">
              <a:latin typeface="Arial" charset="0"/>
              <a:cs typeface="Arial" charset="0"/>
            </a:endParaRPr>
          </a:p>
        </p:txBody>
      </p:sp>
      <p:sp>
        <p:nvSpPr>
          <p:cNvPr id="3" name="日期版面配置區 2"/>
          <p:cNvSpPr>
            <a:spLocks noGrp="1"/>
          </p:cNvSpPr>
          <p:nvPr>
            <p:ph type="dt" sz="quarter" idx="10"/>
          </p:nvPr>
        </p:nvSpPr>
        <p:spPr/>
        <p:txBody>
          <a:bodyPr/>
          <a:lstStyle/>
          <a:p>
            <a:pPr>
              <a:defRPr/>
            </a:pPr>
            <a:r>
              <a:rPr lang="en-US" altLang="zh-TW"/>
              <a:t>2015/7/25</a:t>
            </a:r>
            <a:endParaRPr lang="zh-TW" altLang="en-US"/>
          </a:p>
        </p:txBody>
      </p:sp>
      <p:sp>
        <p:nvSpPr>
          <p:cNvPr id="880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8581E71E-552B-FE45-9A05-D466F4572410}" type="slidenum">
              <a:rPr lang="zh-TW" altLang="en-US" sz="1400">
                <a:solidFill>
                  <a:schemeClr val="bg1"/>
                </a:solidFill>
              </a:rPr>
              <a:pPr/>
              <a:t>65</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標題 1"/>
          <p:cNvSpPr>
            <a:spLocks noGrp="1"/>
          </p:cNvSpPr>
          <p:nvPr>
            <p:ph type="title"/>
          </p:nvPr>
        </p:nvSpPr>
        <p:spPr>
          <a:xfrm>
            <a:off x="468313" y="541338"/>
            <a:ext cx="8040687" cy="1281112"/>
          </a:xfrm>
        </p:spPr>
        <p:txBody>
          <a:bodyPr/>
          <a:lstStyle/>
          <a:p>
            <a:r>
              <a:rPr kumimoji="0" lang="en-US" altLang="zh-TW" sz="4400" b="1">
                <a:latin typeface="Arial" charset="0"/>
                <a:cs typeface="Arial" charset="0"/>
              </a:rPr>
              <a:t>Key points for the chapter </a:t>
            </a:r>
            <a:endParaRPr kumimoji="0" lang="zh-TW" altLang="en-US" sz="4400" b="1">
              <a:latin typeface="Arial" charset="0"/>
              <a:cs typeface="Arial" charset="0"/>
            </a:endParaRPr>
          </a:p>
        </p:txBody>
      </p:sp>
      <p:sp>
        <p:nvSpPr>
          <p:cNvPr id="118786" name="內容版面配置區 2"/>
          <p:cNvSpPr>
            <a:spLocks noGrp="1"/>
          </p:cNvSpPr>
          <p:nvPr>
            <p:ph idx="1"/>
          </p:nvPr>
        </p:nvSpPr>
        <p:spPr>
          <a:xfrm>
            <a:off x="468313" y="1706563"/>
            <a:ext cx="8545512" cy="4741862"/>
          </a:xfrm>
          <a:solidFill>
            <a:srgbClr val="FFFFFF"/>
          </a:solidFill>
        </p:spPr>
        <p:txBody>
          <a:bodyPr rtlCol="0">
            <a:normAutofit fontScale="92500" lnSpcReduction="10000"/>
          </a:bodyPr>
          <a:lstStyle/>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Vaginal symptoms are often </a:t>
            </a:r>
            <a:r>
              <a:rPr kumimoji="0" lang="en-US" altLang="zh-TW" sz="2800" dirty="0" smtClean="0">
                <a:solidFill>
                  <a:srgbClr val="FF0000"/>
                </a:solidFill>
                <a:latin typeface="Calibri" pitchFamily="34" charset="0"/>
                <a:ea typeface="MS PGothic" pitchFamily="34" charset="-128"/>
                <a:cs typeface="+mn-cs"/>
              </a:rPr>
              <a:t>nonspecific</a:t>
            </a:r>
            <a:r>
              <a:rPr kumimoji="0" lang="en-US" altLang="zh-TW" sz="2800" dirty="0" smtClean="0">
                <a:solidFill>
                  <a:schemeClr val="tx1">
                    <a:lumMod val="65000"/>
                    <a:lumOff val="35000"/>
                  </a:schemeClr>
                </a:solidFill>
                <a:latin typeface="Calibri" pitchFamily="34" charset="0"/>
                <a:ea typeface="MS PGothic" pitchFamily="34" charset="-128"/>
                <a:cs typeface="+mn-cs"/>
              </a:rPr>
              <a:t>, and it may be difficult to distinguish the three common vaginal infections.</a:t>
            </a:r>
          </a:p>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To differentiate a  candida infection from BV and </a:t>
            </a:r>
            <a:r>
              <a:rPr kumimoji="0" lang="en-US" altLang="zh-TW" sz="2800" dirty="0" err="1" smtClean="0">
                <a:solidFill>
                  <a:schemeClr val="tx1">
                    <a:lumMod val="65000"/>
                    <a:lumOff val="35000"/>
                  </a:schemeClr>
                </a:solidFill>
                <a:latin typeface="Calibri" pitchFamily="34" charset="0"/>
                <a:ea typeface="MS PGothic" pitchFamily="34" charset="-128"/>
                <a:cs typeface="+mn-cs"/>
              </a:rPr>
              <a:t>trichomoniasis</a:t>
            </a:r>
            <a:r>
              <a:rPr kumimoji="0" lang="en-US" altLang="zh-TW" sz="2800" dirty="0" smtClean="0">
                <a:solidFill>
                  <a:schemeClr val="tx1">
                    <a:lumMod val="65000"/>
                    <a:lumOff val="35000"/>
                  </a:schemeClr>
                </a:solidFill>
                <a:latin typeface="Calibri" pitchFamily="34" charset="0"/>
                <a:ea typeface="MS PGothic" pitchFamily="34" charset="-128"/>
                <a:cs typeface="+mn-cs"/>
              </a:rPr>
              <a:t> is the </a:t>
            </a:r>
            <a:r>
              <a:rPr kumimoji="0" lang="en-US" altLang="zh-TW" sz="2800" dirty="0" smtClean="0">
                <a:solidFill>
                  <a:srgbClr val="FF0000"/>
                </a:solidFill>
                <a:latin typeface="Calibri" pitchFamily="34" charset="0"/>
                <a:ea typeface="MS PGothic" pitchFamily="34" charset="-128"/>
                <a:cs typeface="+mn-cs"/>
              </a:rPr>
              <a:t>absence of  an offensive odor </a:t>
            </a:r>
            <a:r>
              <a:rPr kumimoji="0" lang="en-US" altLang="zh-TW" sz="2800" dirty="0" smtClean="0">
                <a:solidFill>
                  <a:schemeClr val="tx1">
                    <a:lumMod val="65000"/>
                    <a:lumOff val="35000"/>
                  </a:schemeClr>
                </a:solidFill>
                <a:latin typeface="Calibri" pitchFamily="34" charset="0"/>
                <a:ea typeface="MS PGothic" pitchFamily="34" charset="-128"/>
                <a:cs typeface="+mn-cs"/>
              </a:rPr>
              <a:t>to the vaginal secretion.</a:t>
            </a:r>
          </a:p>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Measurement of vaginal pH (pH&gt;4.5 indicates a </a:t>
            </a:r>
            <a:r>
              <a:rPr kumimoji="0" lang="en-US" altLang="zh-TW" sz="2800" dirty="0" err="1" smtClean="0">
                <a:solidFill>
                  <a:schemeClr val="tx1">
                    <a:lumMod val="65000"/>
                    <a:lumOff val="35000"/>
                  </a:schemeClr>
                </a:solidFill>
                <a:latin typeface="Calibri" pitchFamily="34" charset="0"/>
                <a:ea typeface="MS PGothic" pitchFamily="34" charset="-128"/>
                <a:cs typeface="+mn-cs"/>
              </a:rPr>
              <a:t>noncandidal</a:t>
            </a:r>
            <a:r>
              <a:rPr kumimoji="0" lang="en-US" altLang="zh-TW" sz="2800" dirty="0" smtClean="0">
                <a:solidFill>
                  <a:schemeClr val="tx1">
                    <a:lumMod val="65000"/>
                    <a:lumOff val="35000"/>
                  </a:schemeClr>
                </a:solidFill>
                <a:latin typeface="Calibri" pitchFamily="34" charset="0"/>
                <a:ea typeface="MS PGothic" pitchFamily="34" charset="-128"/>
                <a:cs typeface="+mn-cs"/>
              </a:rPr>
              <a:t> infection) help to distinguish </a:t>
            </a:r>
            <a:r>
              <a:rPr kumimoji="0" lang="en-US" altLang="zh-TW" sz="2800" i="1" dirty="0" smtClean="0">
                <a:solidFill>
                  <a:schemeClr val="tx1">
                    <a:lumMod val="65000"/>
                    <a:lumOff val="35000"/>
                  </a:schemeClr>
                </a:solidFill>
                <a:latin typeface="Calibri" pitchFamily="34" charset="0"/>
                <a:ea typeface="MS PGothic" pitchFamily="34" charset="-128"/>
                <a:cs typeface="+mn-cs"/>
              </a:rPr>
              <a:t>Candida.</a:t>
            </a:r>
          </a:p>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Vaginal </a:t>
            </a:r>
            <a:r>
              <a:rPr kumimoji="0" lang="en-US" altLang="zh-TW" sz="2800" dirty="0" err="1" smtClean="0">
                <a:solidFill>
                  <a:schemeClr val="tx1">
                    <a:lumMod val="65000"/>
                    <a:lumOff val="35000"/>
                  </a:schemeClr>
                </a:solidFill>
                <a:latin typeface="Calibri" pitchFamily="34" charset="0"/>
                <a:ea typeface="MS PGothic" pitchFamily="34" charset="-128"/>
                <a:cs typeface="+mn-cs"/>
              </a:rPr>
              <a:t>candidal</a:t>
            </a:r>
            <a:r>
              <a:rPr kumimoji="0" lang="en-US" altLang="zh-TW" sz="2800" dirty="0" smtClean="0">
                <a:solidFill>
                  <a:schemeClr val="tx1">
                    <a:lumMod val="65000"/>
                    <a:lumOff val="35000"/>
                  </a:schemeClr>
                </a:solidFill>
                <a:latin typeface="Calibri" pitchFamily="34" charset="0"/>
                <a:ea typeface="MS PGothic" pitchFamily="34" charset="-128"/>
                <a:cs typeface="+mn-cs"/>
              </a:rPr>
              <a:t> infections are typically caused by </a:t>
            </a:r>
            <a:r>
              <a:rPr kumimoji="0" lang="en-US" altLang="zh-TW" sz="2800" i="1" dirty="0" smtClean="0">
                <a:solidFill>
                  <a:srgbClr val="FF0000"/>
                </a:solidFill>
                <a:latin typeface="Calibri" pitchFamily="34" charset="0"/>
                <a:ea typeface="MS PGothic" pitchFamily="34" charset="-128"/>
                <a:cs typeface="+mn-cs"/>
              </a:rPr>
              <a:t>C. </a:t>
            </a:r>
            <a:r>
              <a:rPr kumimoji="0" lang="en-US" altLang="zh-TW" sz="2800" i="1" dirty="0" err="1" smtClean="0">
                <a:solidFill>
                  <a:srgbClr val="FF0000"/>
                </a:solidFill>
                <a:latin typeface="Calibri" pitchFamily="34" charset="0"/>
                <a:ea typeface="MS PGothic" pitchFamily="34" charset="-128"/>
                <a:cs typeface="+mn-cs"/>
              </a:rPr>
              <a:t>albicans</a:t>
            </a:r>
            <a:r>
              <a:rPr kumimoji="0" lang="en-US" altLang="zh-TW" sz="2800" i="1" dirty="0" smtClean="0">
                <a:solidFill>
                  <a:schemeClr val="tx1"/>
                </a:solidFill>
                <a:latin typeface="Calibri" pitchFamily="34" charset="0"/>
                <a:ea typeface="MS PGothic" pitchFamily="34" charset="-128"/>
                <a:cs typeface="+mn-cs"/>
              </a:rPr>
              <a:t>, </a:t>
            </a:r>
            <a:r>
              <a:rPr kumimoji="0" lang="en-US" altLang="zh-TW" sz="2800" dirty="0" smtClean="0">
                <a:solidFill>
                  <a:schemeClr val="tx1">
                    <a:lumMod val="65000"/>
                    <a:lumOff val="35000"/>
                  </a:schemeClr>
                </a:solidFill>
                <a:latin typeface="Calibri" pitchFamily="34" charset="0"/>
                <a:ea typeface="MS PGothic" pitchFamily="34" charset="-128"/>
                <a:cs typeface="+mn-cs"/>
              </a:rPr>
              <a:t>but recently non-</a:t>
            </a:r>
            <a:r>
              <a:rPr kumimoji="0" lang="en-US" altLang="zh-TW" sz="2800" i="1" dirty="0" smtClean="0">
                <a:solidFill>
                  <a:schemeClr val="tx1">
                    <a:lumMod val="65000"/>
                    <a:lumOff val="35000"/>
                  </a:schemeClr>
                </a:solidFill>
                <a:latin typeface="Calibri" pitchFamily="34" charset="0"/>
                <a:ea typeface="MS PGothic" pitchFamily="34" charset="-128"/>
                <a:cs typeface="+mn-cs"/>
              </a:rPr>
              <a:t>C. </a:t>
            </a:r>
            <a:r>
              <a:rPr kumimoji="0" lang="en-US" altLang="zh-TW" sz="2800" i="1" dirty="0" err="1" smtClean="0">
                <a:solidFill>
                  <a:schemeClr val="tx1">
                    <a:lumMod val="65000"/>
                    <a:lumOff val="35000"/>
                  </a:schemeClr>
                </a:solidFill>
                <a:latin typeface="Calibri" pitchFamily="34" charset="0"/>
                <a:ea typeface="MS PGothic" pitchFamily="34" charset="-128"/>
                <a:cs typeface="+mn-cs"/>
              </a:rPr>
              <a:t>albicans</a:t>
            </a:r>
            <a:r>
              <a:rPr kumimoji="0" lang="en-US" altLang="zh-TW" sz="2800" i="1" dirty="0" smtClean="0">
                <a:solidFill>
                  <a:schemeClr val="tx1">
                    <a:lumMod val="65000"/>
                    <a:lumOff val="35000"/>
                  </a:schemeClr>
                </a:solidFill>
                <a:latin typeface="Calibri" pitchFamily="34" charset="0"/>
                <a:ea typeface="MS PGothic" pitchFamily="34" charset="-128"/>
                <a:cs typeface="+mn-cs"/>
              </a:rPr>
              <a:t> </a:t>
            </a:r>
            <a:r>
              <a:rPr kumimoji="0" lang="en-US" altLang="zh-TW" sz="2800" dirty="0" smtClean="0">
                <a:solidFill>
                  <a:schemeClr val="tx1">
                    <a:lumMod val="65000"/>
                    <a:lumOff val="35000"/>
                  </a:schemeClr>
                </a:solidFill>
                <a:latin typeface="Calibri" pitchFamily="34" charset="0"/>
                <a:ea typeface="MS PGothic" pitchFamily="34" charset="-128"/>
                <a:cs typeface="+mn-cs"/>
              </a:rPr>
              <a:t>infections have increased(more resistant to azole antifungals).</a:t>
            </a:r>
            <a:endParaRPr kumimoji="0" lang="en-US" altLang="zh-TW" sz="2800" i="1" dirty="0" smtClean="0">
              <a:solidFill>
                <a:schemeClr val="tx1">
                  <a:lumMod val="65000"/>
                  <a:lumOff val="35000"/>
                </a:schemeClr>
              </a:solidFill>
              <a:latin typeface="Calibri" pitchFamily="34" charset="0"/>
              <a:ea typeface="MS PGothic" pitchFamily="34" charset="-128"/>
              <a:cs typeface="+mn-cs"/>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8909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8B71D903-F03D-644B-BAFB-04FC18B51F6B}" type="slidenum">
              <a:rPr lang="zh-TW" altLang="en-US" sz="1400">
                <a:solidFill>
                  <a:schemeClr val="bg1"/>
                </a:solidFill>
              </a:rPr>
              <a:pPr/>
              <a:t>66</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內容版面配置區 2"/>
          <p:cNvSpPr>
            <a:spLocks noGrp="1"/>
          </p:cNvSpPr>
          <p:nvPr>
            <p:ph idx="1"/>
          </p:nvPr>
        </p:nvSpPr>
        <p:spPr>
          <a:xfrm>
            <a:off x="539750" y="1484313"/>
            <a:ext cx="8353425" cy="5173662"/>
          </a:xfrm>
          <a:solidFill>
            <a:srgbClr val="FFFFFF"/>
          </a:solidFill>
        </p:spPr>
        <p:txBody>
          <a:bodyPr rtlCol="0">
            <a:normAutofit fontScale="92500" lnSpcReduction="10000"/>
          </a:bodyPr>
          <a:lstStyle/>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Self-treatment for a vaginal candida infection is most appropriate when woman’s symptoms are </a:t>
            </a:r>
            <a:r>
              <a:rPr kumimoji="0" lang="en-US" altLang="zh-TW" sz="2800" dirty="0" smtClean="0">
                <a:solidFill>
                  <a:srgbClr val="FF0000"/>
                </a:solidFill>
                <a:latin typeface="Calibri" pitchFamily="34" charset="0"/>
                <a:ea typeface="MS PGothic" pitchFamily="34" charset="-128"/>
                <a:cs typeface="+mn-cs"/>
              </a:rPr>
              <a:t>mild to moderate</a:t>
            </a:r>
            <a:r>
              <a:rPr kumimoji="0" lang="en-US" altLang="zh-TW" sz="2800" dirty="0" smtClean="0">
                <a:solidFill>
                  <a:schemeClr val="tx1">
                    <a:lumMod val="65000"/>
                    <a:lumOff val="35000"/>
                  </a:schemeClr>
                </a:solidFill>
                <a:latin typeface="Calibri" pitchFamily="34" charset="0"/>
                <a:ea typeface="MS PGothic" pitchFamily="34" charset="-128"/>
                <a:cs typeface="+mn-cs"/>
              </a:rPr>
              <a:t>.</a:t>
            </a:r>
          </a:p>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Patient should be informed that symptoms typically improve shortly after application of the vaginal antifungals; symptoms should improve within 2-3 days after initiation of therapy and be resolved within a week.</a:t>
            </a:r>
          </a:p>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Use of a sodium bicarbonate </a:t>
            </a:r>
            <a:r>
              <a:rPr kumimoji="0" lang="en-US" altLang="zh-TW" sz="2800" dirty="0" err="1" smtClean="0">
                <a:solidFill>
                  <a:schemeClr val="tx1">
                    <a:lumMod val="65000"/>
                    <a:lumOff val="35000"/>
                  </a:schemeClr>
                </a:solidFill>
                <a:latin typeface="Calibri" pitchFamily="34" charset="0"/>
                <a:ea typeface="MS PGothic" pitchFamily="34" charset="-128"/>
                <a:cs typeface="+mn-cs"/>
              </a:rPr>
              <a:t>sitz</a:t>
            </a:r>
            <a:r>
              <a:rPr kumimoji="0" lang="en-US" altLang="zh-TW" sz="2800" dirty="0" smtClean="0">
                <a:solidFill>
                  <a:schemeClr val="tx1">
                    <a:lumMod val="65000"/>
                    <a:lumOff val="35000"/>
                  </a:schemeClr>
                </a:solidFill>
                <a:latin typeface="Calibri" pitchFamily="34" charset="0"/>
                <a:ea typeface="MS PGothic" pitchFamily="34" charset="-128"/>
                <a:cs typeface="+mn-cs"/>
              </a:rPr>
              <a:t> bath can provide relief of itching and irritation </a:t>
            </a:r>
          </a:p>
          <a:p>
            <a:pPr fontAlgn="auto">
              <a:spcAft>
                <a:spcPts val="0"/>
              </a:spcAft>
              <a:buFont typeface="Wingdings" pitchFamily="2" charset="2"/>
              <a:buChar char="n"/>
              <a:defRPr/>
            </a:pPr>
            <a:r>
              <a:rPr kumimoji="0" lang="en-US" altLang="zh-TW" sz="2800" dirty="0" smtClean="0">
                <a:solidFill>
                  <a:schemeClr val="tx1">
                    <a:lumMod val="65000"/>
                    <a:lumOff val="35000"/>
                  </a:schemeClr>
                </a:solidFill>
                <a:latin typeface="Calibri" pitchFamily="34" charset="0"/>
                <a:ea typeface="MS PGothic" pitchFamily="34" charset="-128"/>
                <a:cs typeface="+mn-cs"/>
              </a:rPr>
              <a:t>Eating </a:t>
            </a:r>
            <a:r>
              <a:rPr kumimoji="0" lang="en-US" altLang="zh-TW" sz="2800" dirty="0" smtClean="0">
                <a:solidFill>
                  <a:srgbClr val="FF0000"/>
                </a:solidFill>
                <a:latin typeface="Calibri" pitchFamily="34" charset="0"/>
                <a:ea typeface="MS PGothic" pitchFamily="34" charset="-128"/>
                <a:cs typeface="+mn-cs"/>
              </a:rPr>
              <a:t>yogurt</a:t>
            </a:r>
            <a:r>
              <a:rPr kumimoji="0" lang="en-US" altLang="zh-TW" sz="2800" dirty="0" smtClean="0">
                <a:solidFill>
                  <a:schemeClr val="tx1">
                    <a:lumMod val="65000"/>
                    <a:lumOff val="35000"/>
                  </a:schemeClr>
                </a:solidFill>
                <a:latin typeface="Calibri" pitchFamily="34" charset="0"/>
                <a:ea typeface="MS PGothic" pitchFamily="34" charset="-128"/>
                <a:cs typeface="+mn-cs"/>
              </a:rPr>
              <a:t> with live cultures (8 ounces daily) may be of some benefit to patients in preventing recurrent VVC infections.</a:t>
            </a:r>
          </a:p>
          <a:p>
            <a:pPr fontAlgn="auto">
              <a:spcAft>
                <a:spcPts val="0"/>
              </a:spcAft>
              <a:buFont typeface="Wingdings" pitchFamily="2" charset="2"/>
              <a:buChar char="n"/>
              <a:defRPr/>
            </a:pPr>
            <a:endParaRPr kumimoji="0" lang="en-US" altLang="zh-TW" sz="2800" dirty="0" smtClean="0">
              <a:solidFill>
                <a:schemeClr val="tx1">
                  <a:lumMod val="65000"/>
                  <a:lumOff val="35000"/>
                </a:schemeClr>
              </a:solidFill>
              <a:latin typeface="MS PGothic" pitchFamily="34" charset="-128"/>
              <a:ea typeface="MS PGothic" pitchFamily="34" charset="-128"/>
              <a:cs typeface="+mn-cs"/>
            </a:endParaRPr>
          </a:p>
        </p:txBody>
      </p:sp>
      <p:sp>
        <p:nvSpPr>
          <p:cNvPr id="90114" name="標題 1"/>
          <p:cNvSpPr txBox="1">
            <a:spLocks/>
          </p:cNvSpPr>
          <p:nvPr/>
        </p:nvSpPr>
        <p:spPr bwMode="auto">
          <a:xfrm>
            <a:off x="468313" y="541338"/>
            <a:ext cx="80406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en-US" altLang="zh-TW" sz="4400" b="1">
                <a:solidFill>
                  <a:schemeClr val="accent1"/>
                </a:solidFill>
                <a:cs typeface="Arial" charset="0"/>
              </a:rPr>
              <a:t>Key points for the chapter </a:t>
            </a:r>
            <a:endParaRPr lang="zh-TW" altLang="en-US" sz="4400" b="1">
              <a:solidFill>
                <a:schemeClr val="accent1"/>
              </a:solidFill>
              <a:cs typeface="Arial" charset="0"/>
            </a:endParaRPr>
          </a:p>
        </p:txBody>
      </p:sp>
      <p:sp>
        <p:nvSpPr>
          <p:cNvPr id="3" name="日期版面配置區 2"/>
          <p:cNvSpPr>
            <a:spLocks noGrp="1"/>
          </p:cNvSpPr>
          <p:nvPr>
            <p:ph type="dt" sz="quarter" idx="10"/>
          </p:nvPr>
        </p:nvSpPr>
        <p:spPr/>
        <p:txBody>
          <a:bodyPr/>
          <a:lstStyle/>
          <a:p>
            <a:pPr>
              <a:defRPr/>
            </a:pPr>
            <a:r>
              <a:rPr lang="en-US" altLang="zh-TW"/>
              <a:t>2015/7/25</a:t>
            </a:r>
            <a:endParaRPr lang="zh-TW" altLang="en-US"/>
          </a:p>
        </p:txBody>
      </p:sp>
      <p:sp>
        <p:nvSpPr>
          <p:cNvPr id="901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513BC32B-DE70-A446-A57D-48ABACC74B9E}" type="slidenum">
              <a:rPr lang="zh-TW" altLang="en-US" sz="1400">
                <a:solidFill>
                  <a:schemeClr val="bg1"/>
                </a:solidFill>
              </a:rPr>
              <a:pPr/>
              <a:t>67</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750" y="1557338"/>
            <a:ext cx="8353425" cy="5040312"/>
          </a:xfrm>
          <a:solidFill>
            <a:srgbClr val="FFFFFF"/>
          </a:solidFill>
        </p:spPr>
        <p:txBody>
          <a:bodyPr rtlCol="0">
            <a:normAutofit fontScale="85000" lnSpcReduction="20000"/>
          </a:bodyPr>
          <a:lstStyle/>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Atrophic vaginitis can occur after menopause, postpartum, during breast-feeding, or as a result of </a:t>
            </a:r>
            <a:r>
              <a:rPr kumimoji="0" lang="en-US" altLang="zh-TW" sz="2800" dirty="0" err="1" smtClean="0">
                <a:solidFill>
                  <a:schemeClr val="tx1">
                    <a:lumMod val="75000"/>
                    <a:lumOff val="25000"/>
                  </a:schemeClr>
                </a:solidFill>
                <a:latin typeface="Calibri" pitchFamily="34" charset="0"/>
                <a:ea typeface="MS PGothic" pitchFamily="34" charset="-128"/>
                <a:cs typeface="+mn-cs"/>
              </a:rPr>
              <a:t>antiestrogenic</a:t>
            </a:r>
            <a:r>
              <a:rPr kumimoji="0" lang="en-US" altLang="zh-TW" sz="2800" dirty="0" smtClean="0">
                <a:solidFill>
                  <a:schemeClr val="tx1">
                    <a:lumMod val="75000"/>
                    <a:lumOff val="25000"/>
                  </a:schemeClr>
                </a:solidFill>
                <a:latin typeface="Calibri" pitchFamily="34" charset="0"/>
                <a:ea typeface="MS PGothic" pitchFamily="34" charset="-128"/>
                <a:cs typeface="+mn-cs"/>
              </a:rPr>
              <a:t> medications.</a:t>
            </a:r>
          </a:p>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Vaginal dryness and dyspareunia can be relieved by use of  topical personal lubricant products. If symptoms do not improve within a week, medical evaluation is needed.</a:t>
            </a:r>
          </a:p>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Atrophic vaginitis may cause vaginal bleeding; however any </a:t>
            </a:r>
            <a:r>
              <a:rPr kumimoji="0" lang="en-US" altLang="zh-TW" sz="2800" dirty="0" smtClean="0">
                <a:solidFill>
                  <a:srgbClr val="FF0000"/>
                </a:solidFill>
                <a:latin typeface="Calibri" pitchFamily="34" charset="0"/>
                <a:ea typeface="MS PGothic" pitchFamily="34" charset="-128"/>
                <a:cs typeface="+mn-cs"/>
              </a:rPr>
              <a:t>postmenopausal bleeding </a:t>
            </a:r>
            <a:r>
              <a:rPr kumimoji="0" lang="en-US" altLang="zh-TW" sz="2800" dirty="0" smtClean="0">
                <a:solidFill>
                  <a:schemeClr val="tx1">
                    <a:lumMod val="75000"/>
                    <a:lumOff val="25000"/>
                  </a:schemeClr>
                </a:solidFill>
                <a:latin typeface="Calibri" pitchFamily="34" charset="0"/>
                <a:ea typeface="MS PGothic" pitchFamily="34" charset="-128"/>
                <a:cs typeface="+mn-cs"/>
              </a:rPr>
              <a:t>needs to be </a:t>
            </a:r>
            <a:r>
              <a:rPr kumimoji="0" lang="en-US" altLang="zh-TW" sz="2800" dirty="0" smtClean="0">
                <a:solidFill>
                  <a:srgbClr val="FF0000"/>
                </a:solidFill>
                <a:latin typeface="Calibri" pitchFamily="34" charset="0"/>
                <a:ea typeface="MS PGothic" pitchFamily="34" charset="-128"/>
                <a:cs typeface="+mn-cs"/>
              </a:rPr>
              <a:t>evaluated to rule out endometrial cancer</a:t>
            </a:r>
            <a:r>
              <a:rPr kumimoji="0" lang="en-US" altLang="zh-TW" sz="2800" dirty="0" smtClean="0">
                <a:solidFill>
                  <a:schemeClr val="tx1">
                    <a:lumMod val="75000"/>
                    <a:lumOff val="25000"/>
                  </a:schemeClr>
                </a:solidFill>
                <a:latin typeface="Calibri" pitchFamily="34" charset="0"/>
                <a:ea typeface="MS PGothic" pitchFamily="34" charset="-128"/>
                <a:cs typeface="+mn-cs"/>
              </a:rPr>
              <a:t>.</a:t>
            </a:r>
          </a:p>
          <a:p>
            <a:pPr fontAlgn="auto">
              <a:spcAft>
                <a:spcPts val="0"/>
              </a:spcAft>
              <a:buFont typeface="Wingdings" charset="2"/>
              <a:buChar char="n"/>
              <a:defRPr/>
            </a:pPr>
            <a:r>
              <a:rPr kumimoji="0" lang="en-US" altLang="zh-TW" sz="2800" dirty="0" smtClean="0">
                <a:solidFill>
                  <a:schemeClr val="tx1">
                    <a:lumMod val="75000"/>
                    <a:lumOff val="25000"/>
                  </a:schemeClr>
                </a:solidFill>
                <a:latin typeface="Calibri" pitchFamily="34" charset="0"/>
                <a:ea typeface="MS PGothic" pitchFamily="34" charset="-128"/>
                <a:cs typeface="+mn-cs"/>
              </a:rPr>
              <a:t>Douching </a:t>
            </a:r>
            <a:r>
              <a:rPr kumimoji="0" lang="en-US" altLang="zh-TW" sz="2800" dirty="0" smtClean="0">
                <a:solidFill>
                  <a:srgbClr val="FF0000"/>
                </a:solidFill>
                <a:latin typeface="Calibri" pitchFamily="34" charset="0"/>
                <a:ea typeface="MS PGothic" pitchFamily="34" charset="-128"/>
                <a:cs typeface="+mn-cs"/>
              </a:rPr>
              <a:t>is not necessary </a:t>
            </a:r>
            <a:r>
              <a:rPr kumimoji="0" lang="en-US" altLang="zh-TW" sz="2800" dirty="0" smtClean="0">
                <a:solidFill>
                  <a:schemeClr val="tx1">
                    <a:lumMod val="75000"/>
                    <a:lumOff val="25000"/>
                  </a:schemeClr>
                </a:solidFill>
                <a:latin typeface="Calibri" pitchFamily="34" charset="0"/>
                <a:ea typeface="MS PGothic" pitchFamily="34" charset="-128"/>
                <a:cs typeface="+mn-cs"/>
              </a:rPr>
              <a:t>for vaginal cleansing, and adverse consequences can occur. Douching is </a:t>
            </a:r>
            <a:r>
              <a:rPr kumimoji="0" lang="en-US" altLang="zh-TW" sz="2800" dirty="0" smtClean="0">
                <a:solidFill>
                  <a:srgbClr val="FF0000"/>
                </a:solidFill>
                <a:latin typeface="Calibri" pitchFamily="34" charset="0"/>
                <a:ea typeface="MS PGothic" pitchFamily="34" charset="-128"/>
                <a:cs typeface="+mn-cs"/>
              </a:rPr>
              <a:t>contraindicated during pregnancy</a:t>
            </a:r>
            <a:r>
              <a:rPr kumimoji="0" lang="en-US" altLang="zh-TW" sz="2800" dirty="0" smtClean="0">
                <a:solidFill>
                  <a:schemeClr val="tx1">
                    <a:lumMod val="75000"/>
                    <a:lumOff val="25000"/>
                  </a:schemeClr>
                </a:solidFill>
                <a:latin typeface="Calibri" pitchFamily="34" charset="0"/>
                <a:ea typeface="MS PGothic" pitchFamily="34" charset="-128"/>
                <a:cs typeface="+mn-cs"/>
              </a:rPr>
              <a:t> and should be postponed until at least 8 hours after sexual intercourse if a vaginal spermicide was used for contraception. </a:t>
            </a:r>
            <a:endParaRPr kumimoji="0" lang="en-US" altLang="zh-TW" sz="2800" dirty="0">
              <a:solidFill>
                <a:schemeClr val="tx1">
                  <a:lumMod val="75000"/>
                  <a:lumOff val="25000"/>
                </a:schemeClr>
              </a:solidFill>
              <a:latin typeface="Calibri" pitchFamily="34" charset="0"/>
              <a:ea typeface="MS PGothic" pitchFamily="34" charset="-128"/>
              <a:cs typeface="+mn-cs"/>
            </a:endParaRPr>
          </a:p>
        </p:txBody>
      </p:sp>
      <p:sp>
        <p:nvSpPr>
          <p:cNvPr id="91138" name="標題 1"/>
          <p:cNvSpPr>
            <a:spLocks noGrp="1"/>
          </p:cNvSpPr>
          <p:nvPr>
            <p:ph type="title"/>
          </p:nvPr>
        </p:nvSpPr>
        <p:spPr>
          <a:xfrm>
            <a:off x="468313" y="541338"/>
            <a:ext cx="8040687" cy="1281112"/>
          </a:xfrm>
        </p:spPr>
        <p:txBody>
          <a:bodyPr/>
          <a:lstStyle/>
          <a:p>
            <a:r>
              <a:rPr kumimoji="0" lang="en-US" altLang="zh-TW" sz="4400" b="1" dirty="0">
                <a:latin typeface="Arial" charset="0"/>
                <a:cs typeface="Arial" charset="0"/>
              </a:rPr>
              <a:t>Key points for the chapter </a:t>
            </a:r>
            <a:endParaRPr kumimoji="0" lang="zh-TW" altLang="en-US" sz="4400" b="1" dirty="0">
              <a:latin typeface="Arial" charset="0"/>
              <a:cs typeface="Arial" charset="0"/>
            </a:endParaRPr>
          </a:p>
        </p:txBody>
      </p:sp>
      <p:sp>
        <p:nvSpPr>
          <p:cNvPr id="4" name="日期版面配置區 3"/>
          <p:cNvSpPr>
            <a:spLocks noGrp="1"/>
          </p:cNvSpPr>
          <p:nvPr>
            <p:ph type="dt" sz="quarter" idx="10"/>
          </p:nvPr>
        </p:nvSpPr>
        <p:spPr/>
        <p:txBody>
          <a:bodyPr/>
          <a:lstStyle/>
          <a:p>
            <a:pPr>
              <a:defRPr/>
            </a:pPr>
            <a:r>
              <a:rPr lang="en-US" altLang="zh-TW"/>
              <a:t>2015/7/25</a:t>
            </a:r>
            <a:endParaRPr lang="zh-TW" altLang="en-US"/>
          </a:p>
        </p:txBody>
      </p:sp>
      <p:sp>
        <p:nvSpPr>
          <p:cNvPr id="9114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B2BD53FF-DEDE-B847-96B0-7EBDD41230C3}" type="slidenum">
              <a:rPr lang="zh-TW" altLang="en-US" sz="1400">
                <a:solidFill>
                  <a:schemeClr val="bg1"/>
                </a:solidFill>
              </a:rPr>
              <a:pPr/>
              <a:t>68</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sz="4400" b="1" dirty="0" smtClean="0">
                <a:latin typeface="Arial Unicode MS" panose="020B0604020202020204" pitchFamily="34" charset="-120"/>
                <a:ea typeface="Arial Unicode MS" panose="020B0604020202020204" pitchFamily="34" charset="-120"/>
                <a:cs typeface="Arial Unicode MS" panose="020B0604020202020204" pitchFamily="34" charset="-120"/>
              </a:rPr>
              <a:t>References</a:t>
            </a:r>
            <a:endParaRPr lang="zh-TW" altLang="en-US" sz="44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 name="內容版面配置區 6"/>
          <p:cNvSpPr>
            <a:spLocks noGrp="1"/>
          </p:cNvSpPr>
          <p:nvPr>
            <p:ph idx="1"/>
          </p:nvPr>
        </p:nvSpPr>
        <p:spPr>
          <a:xfrm>
            <a:off x="498474" y="1981200"/>
            <a:ext cx="8645526" cy="4144963"/>
          </a:xfrm>
        </p:spPr>
        <p:txBody>
          <a:bodyPr/>
          <a:lstStyle/>
          <a:p>
            <a:pPr marL="0" indent="0">
              <a:buNone/>
            </a:pPr>
            <a:r>
              <a:rPr lang="en-US" altLang="zh-TW" sz="3200" dirty="0" err="1">
                <a:latin typeface="Arial Unicode MS" panose="020B0604020202020204" pitchFamily="34" charset="-120"/>
                <a:ea typeface="Arial Unicode MS" panose="020B0604020202020204" pitchFamily="34" charset="-120"/>
                <a:cs typeface="Arial Unicode MS" panose="020B0604020202020204" pitchFamily="34" charset="-120"/>
              </a:rPr>
              <a:t>Krinsky</a:t>
            </a:r>
            <a:r>
              <a:rPr lang="en-US" altLang="zh-TW" sz="3200" dirty="0">
                <a:latin typeface="Arial Unicode MS" panose="020B0604020202020204" pitchFamily="34" charset="-120"/>
                <a:ea typeface="Arial Unicode MS" panose="020B0604020202020204" pitchFamily="34" charset="-120"/>
                <a:cs typeface="Arial Unicode MS" panose="020B0604020202020204" pitchFamily="34" charset="-120"/>
              </a:rPr>
              <a:t> DL, </a:t>
            </a:r>
            <a:r>
              <a:rPr lang="en-US" altLang="zh-TW" sz="3200" dirty="0" err="1">
                <a:latin typeface="Arial Unicode MS" panose="020B0604020202020204" pitchFamily="34" charset="-120"/>
                <a:ea typeface="Arial Unicode MS" panose="020B0604020202020204" pitchFamily="34" charset="-120"/>
                <a:cs typeface="Arial Unicode MS" panose="020B0604020202020204" pitchFamily="34" charset="-120"/>
              </a:rPr>
              <a:t>Berardi</a:t>
            </a:r>
            <a:r>
              <a:rPr lang="en-US" altLang="zh-TW" sz="3200" dirty="0">
                <a:latin typeface="Arial Unicode MS" panose="020B0604020202020204" pitchFamily="34" charset="-120"/>
                <a:ea typeface="Arial Unicode MS" panose="020B0604020202020204" pitchFamily="34" charset="-120"/>
                <a:cs typeface="Arial Unicode MS" panose="020B0604020202020204" pitchFamily="34" charset="-120"/>
              </a:rPr>
              <a:t> RR, </a:t>
            </a:r>
            <a:r>
              <a:rPr lang="en-US" altLang="zh-TW" sz="3200" dirty="0" err="1">
                <a:latin typeface="Arial Unicode MS" panose="020B0604020202020204" pitchFamily="34" charset="-120"/>
                <a:ea typeface="Arial Unicode MS" panose="020B0604020202020204" pitchFamily="34" charset="-120"/>
                <a:cs typeface="Arial Unicode MS" panose="020B0604020202020204" pitchFamily="34" charset="-120"/>
              </a:rPr>
              <a:t>Ferreri</a:t>
            </a:r>
            <a:r>
              <a:rPr lang="en-US" altLang="zh-TW" sz="3200" dirty="0">
                <a:latin typeface="Arial Unicode MS" panose="020B0604020202020204" pitchFamily="34" charset="-120"/>
                <a:ea typeface="Arial Unicode MS" panose="020B0604020202020204" pitchFamily="34" charset="-120"/>
                <a:cs typeface="Arial Unicode MS" panose="020B0604020202020204" pitchFamily="34" charset="-120"/>
              </a:rPr>
              <a:t> SP, et al. </a:t>
            </a:r>
            <a:r>
              <a:rPr lang="en-US" altLang="zh-TW" sz="3200" b="1" dirty="0">
                <a:latin typeface="Arial Unicode MS" panose="020B0604020202020204" pitchFamily="34" charset="-120"/>
                <a:ea typeface="Arial Unicode MS" panose="020B0604020202020204" pitchFamily="34" charset="-120"/>
                <a:cs typeface="Arial Unicode MS" panose="020B0604020202020204" pitchFamily="34" charset="-120"/>
              </a:rPr>
              <a:t>Handbook of nonprescription drugs :An interactive approach to self-care. </a:t>
            </a:r>
            <a:r>
              <a:rPr lang="en-US" altLang="zh-TW" sz="3200" dirty="0">
                <a:latin typeface="Arial Unicode MS" panose="020B0604020202020204" pitchFamily="34" charset="-120"/>
                <a:ea typeface="Arial Unicode MS" panose="020B0604020202020204" pitchFamily="34" charset="-120"/>
                <a:cs typeface="Arial Unicode MS" panose="020B0604020202020204" pitchFamily="34" charset="-120"/>
              </a:rPr>
              <a:t>17th ed. Washington, D.C.: American Pharmacists Association; 2012. </a:t>
            </a:r>
            <a:endParaRPr lang="zh-TW" altLang="en-US" sz="32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
        <p:nvSpPr>
          <p:cNvPr id="5" name="投影片編號版面配置區 4"/>
          <p:cNvSpPr>
            <a:spLocks noGrp="1"/>
          </p:cNvSpPr>
          <p:nvPr>
            <p:ph type="sldNum" sz="quarter" idx="12"/>
          </p:nvPr>
        </p:nvSpPr>
        <p:spPr/>
        <p:txBody>
          <a:bodyPr/>
          <a:lstStyle/>
          <a:p>
            <a:pPr>
              <a:defRPr/>
            </a:pPr>
            <a:fld id="{236B14C3-229E-494B-B7E6-27E96FDCD046}" type="slidenum">
              <a:rPr lang="zh-TW" altLang="en-US" smtClean="0"/>
              <a:pPr>
                <a:defRPr/>
              </a:pPr>
              <a:t>69</a:t>
            </a:fld>
            <a:endParaRPr lang="zh-TW" altLang="en-US"/>
          </a:p>
        </p:txBody>
      </p:sp>
    </p:spTree>
    <p:extLst>
      <p:ext uri="{BB962C8B-B14F-4D97-AF65-F5344CB8AC3E}">
        <p14:creationId xmlns:p14="http://schemas.microsoft.com/office/powerpoint/2010/main" val="256355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1"/>
          <p:cNvSpPr>
            <a:spLocks noGrp="1"/>
          </p:cNvSpPr>
          <p:nvPr>
            <p:ph type="title"/>
          </p:nvPr>
        </p:nvSpPr>
        <p:spPr/>
        <p:txBody>
          <a:bodyPr/>
          <a:lstStyle/>
          <a:p>
            <a:r>
              <a:rPr kumimoji="0" lang="en-US" altLang="zh-TW" sz="4000" b="1">
                <a:latin typeface="Arial" charset="0"/>
                <a:cs typeface="Arial" charset="0"/>
              </a:rPr>
              <a:t>Vagina Protective Mechanism</a:t>
            </a:r>
            <a:endParaRPr kumimoji="0" lang="zh-TW" altLang="en-US" sz="4000" b="1">
              <a:latin typeface="Arial" charset="0"/>
              <a:cs typeface="Arial" charset="0"/>
            </a:endParaRPr>
          </a:p>
        </p:txBody>
      </p:sp>
      <p:sp>
        <p:nvSpPr>
          <p:cNvPr id="3" name="內容版面配置區 2"/>
          <p:cNvSpPr>
            <a:spLocks noGrp="1"/>
          </p:cNvSpPr>
          <p:nvPr>
            <p:ph idx="1"/>
          </p:nvPr>
        </p:nvSpPr>
        <p:spPr>
          <a:xfrm>
            <a:off x="539552" y="1556792"/>
            <a:ext cx="8424936" cy="5184578"/>
          </a:xfrm>
          <a:solidFill>
            <a:schemeClr val="bg1"/>
          </a:solidFill>
        </p:spPr>
        <p:txBody>
          <a:bodyPr rtlCol="0">
            <a:noAutofit/>
          </a:bodyPr>
          <a:lstStyle/>
          <a:p>
            <a:pPr marL="514350" indent="-514350" fontAlgn="auto">
              <a:spcAft>
                <a:spcPts val="0"/>
              </a:spcAft>
              <a:buFont typeface="Wingdings" charset="2"/>
              <a:buAutoNum type="circleNumWdBlackPlain" startAt="2"/>
              <a:defRPr/>
            </a:pPr>
            <a:r>
              <a:rPr kumimoji="0" lang="en-US" altLang="zh-TW" sz="2800" dirty="0" smtClean="0">
                <a:solidFill>
                  <a:schemeClr val="tx1"/>
                </a:solidFill>
                <a:latin typeface="Arial"/>
                <a:ea typeface="+mj-ea"/>
                <a:cs typeface="Arial"/>
              </a:rPr>
              <a:t>Secretions</a:t>
            </a:r>
            <a:r>
              <a:rPr kumimoji="0" lang="en-US" altLang="zh-TW" sz="2800" dirty="0">
                <a:solidFill>
                  <a:schemeClr val="tx1"/>
                </a:solidFill>
                <a:latin typeface="Arial"/>
                <a:ea typeface="+mj-ea"/>
                <a:cs typeface="Arial"/>
              </a:rPr>
              <a:t>:</a:t>
            </a:r>
            <a:r>
              <a:rPr kumimoji="0" lang="en-US" altLang="zh-TW" b="1" dirty="0" smtClean="0">
                <a:solidFill>
                  <a:schemeClr val="tx1"/>
                </a:solidFill>
                <a:latin typeface="Arial"/>
                <a:ea typeface="+mj-ea"/>
                <a:cs typeface="Arial"/>
              </a:rPr>
              <a:t> </a:t>
            </a:r>
            <a:r>
              <a:rPr kumimoji="0" lang="en-US" altLang="zh-TW" sz="2400" b="1" dirty="0" err="1" smtClean="0">
                <a:solidFill>
                  <a:schemeClr val="tx1"/>
                </a:solidFill>
                <a:latin typeface="Arial"/>
                <a:ea typeface="+mj-ea"/>
                <a:cs typeface="Arial"/>
              </a:rPr>
              <a:t>Leukorrhea</a:t>
            </a:r>
            <a:r>
              <a:rPr kumimoji="0" lang="en-US" altLang="zh-TW" sz="2400" b="1" dirty="0" smtClean="0">
                <a:solidFill>
                  <a:schemeClr val="tx1"/>
                </a:solidFill>
                <a:latin typeface="Arial"/>
                <a:ea typeface="+mj-ea"/>
                <a:cs typeface="Arial"/>
              </a:rPr>
              <a:t> (</a:t>
            </a:r>
            <a:r>
              <a:rPr kumimoji="0" lang="zh-TW" altLang="en-US" sz="2400" b="1" dirty="0" smtClean="0">
                <a:solidFill>
                  <a:schemeClr val="tx1"/>
                </a:solidFill>
                <a:latin typeface="Arial"/>
                <a:ea typeface="+mj-ea"/>
                <a:cs typeface="Arial"/>
              </a:rPr>
              <a:t>白帶</a:t>
            </a:r>
            <a:r>
              <a:rPr kumimoji="0" lang="en-US" altLang="zh-TW" sz="2400" b="1" dirty="0">
                <a:solidFill>
                  <a:schemeClr val="tx1"/>
                </a:solidFill>
                <a:latin typeface="Arial"/>
                <a:ea typeface="+mj-ea"/>
                <a:cs typeface="Arial"/>
              </a:rPr>
              <a:t>)</a:t>
            </a:r>
            <a:endParaRPr kumimoji="0" lang="en-US" altLang="zh-TW" sz="2400" dirty="0">
              <a:solidFill>
                <a:schemeClr val="tx1"/>
              </a:solidFill>
              <a:latin typeface="Arial"/>
              <a:ea typeface="+mj-ea"/>
              <a:cs typeface="Arial"/>
            </a:endParaRPr>
          </a:p>
          <a:p>
            <a:pPr marL="1143000" lvl="3" indent="-457200" fontAlgn="auto">
              <a:spcAft>
                <a:spcPts val="0"/>
              </a:spcAft>
              <a:buClr>
                <a:schemeClr val="accent1">
                  <a:lumMod val="60000"/>
                  <a:lumOff val="40000"/>
                </a:schemeClr>
              </a:buClr>
              <a:buFont typeface="+mj-lt"/>
              <a:buAutoNum type="alphaLcParenR"/>
              <a:defRPr/>
            </a:pPr>
            <a:r>
              <a:rPr kumimoji="0" lang="en-US" altLang="zh-TW" sz="2400" dirty="0" smtClean="0">
                <a:solidFill>
                  <a:schemeClr val="tx1"/>
                </a:solidFill>
                <a:latin typeface="Arial"/>
                <a:ea typeface="+mj-ea"/>
                <a:cs typeface="Arial"/>
              </a:rPr>
              <a:t>Cleanse &amp; lubricate vagina </a:t>
            </a:r>
          </a:p>
          <a:p>
            <a:pPr marL="1143000" lvl="3" indent="-457200" fontAlgn="auto">
              <a:spcAft>
                <a:spcPts val="0"/>
              </a:spcAft>
              <a:buClr>
                <a:schemeClr val="accent1">
                  <a:lumMod val="60000"/>
                  <a:lumOff val="40000"/>
                </a:schemeClr>
              </a:buClr>
              <a:buFont typeface="+mj-lt"/>
              <a:buAutoNum type="alphaLcParenR"/>
              <a:defRPr/>
            </a:pPr>
            <a:r>
              <a:rPr kumimoji="0" lang="en-US" altLang="zh-TW" sz="2400" dirty="0" smtClean="0">
                <a:solidFill>
                  <a:schemeClr val="tx1"/>
                </a:solidFill>
                <a:latin typeface="Arial"/>
                <a:ea typeface="+mj-ea"/>
                <a:cs typeface="Arial"/>
              </a:rPr>
              <a:t>Odorless, transparent/whitish, viscous</a:t>
            </a:r>
          </a:p>
          <a:p>
            <a:pPr marL="1143000" lvl="3" indent="-457200" fontAlgn="auto">
              <a:spcAft>
                <a:spcPts val="0"/>
              </a:spcAft>
              <a:buClr>
                <a:schemeClr val="accent1">
                  <a:lumMod val="60000"/>
                  <a:lumOff val="40000"/>
                </a:schemeClr>
              </a:buClr>
              <a:buFont typeface="+mj-lt"/>
              <a:buAutoNum type="alphaLcParenR"/>
              <a:defRPr/>
            </a:pPr>
            <a:r>
              <a:rPr kumimoji="0" lang="en-US" altLang="zh-TW" sz="2400" dirty="0" smtClean="0">
                <a:solidFill>
                  <a:schemeClr val="tx1"/>
                </a:solidFill>
                <a:latin typeface="Arial"/>
                <a:ea typeface="+mj-ea"/>
                <a:cs typeface="Arial"/>
              </a:rPr>
              <a:t>Factors that increase secretion:</a:t>
            </a:r>
          </a:p>
          <a:p>
            <a:pPr lvl="5">
              <a:buFont typeface="Wingdings" charset="2"/>
              <a:buChar char="ü"/>
              <a:defRPr/>
            </a:pPr>
            <a:r>
              <a:rPr altLang="zh-TW" sz="2800">
                <a:solidFill>
                  <a:schemeClr val="tx1"/>
                </a:solidFill>
                <a:latin typeface="Arial"/>
                <a:ea typeface="+mj-ea"/>
                <a:cs typeface="Arial"/>
              </a:rPr>
              <a:t> </a:t>
            </a:r>
            <a:r>
              <a:rPr altLang="zh-TW" sz="2000">
                <a:solidFill>
                  <a:schemeClr val="tx1"/>
                </a:solidFill>
                <a:latin typeface="Arial"/>
                <a:ea typeface="+mj-ea"/>
                <a:cs typeface="Arial"/>
              </a:rPr>
              <a:t>Ovulation</a:t>
            </a:r>
          </a:p>
          <a:p>
            <a:pPr lvl="5">
              <a:buFont typeface="Wingdings" charset="2"/>
              <a:buChar char="ü"/>
              <a:defRPr/>
            </a:pPr>
            <a:r>
              <a:rPr altLang="zh-TW" sz="2000">
                <a:solidFill>
                  <a:schemeClr val="tx1"/>
                </a:solidFill>
                <a:latin typeface="Arial"/>
                <a:ea typeface="+mj-ea"/>
                <a:cs typeface="Arial"/>
              </a:rPr>
              <a:t> Pregnancy</a:t>
            </a:r>
          </a:p>
          <a:p>
            <a:pPr lvl="5">
              <a:buFont typeface="Wingdings" charset="2"/>
              <a:buChar char="ü"/>
              <a:defRPr/>
            </a:pPr>
            <a:r>
              <a:rPr altLang="zh-TW" sz="2000">
                <a:solidFill>
                  <a:schemeClr val="tx1"/>
                </a:solidFill>
                <a:latin typeface="Arial"/>
                <a:ea typeface="+mj-ea"/>
                <a:cs typeface="Arial"/>
              </a:rPr>
              <a:t> Following menses</a:t>
            </a:r>
          </a:p>
          <a:p>
            <a:pPr lvl="5">
              <a:buFont typeface="Wingdings" charset="2"/>
              <a:buChar char="ü"/>
              <a:defRPr/>
            </a:pPr>
            <a:r>
              <a:rPr altLang="zh-TW" sz="2000">
                <a:solidFill>
                  <a:schemeClr val="tx1"/>
                </a:solidFill>
                <a:latin typeface="Arial"/>
                <a:ea typeface="+mj-ea"/>
                <a:cs typeface="Arial"/>
              </a:rPr>
              <a:t> Sexual excitement/emotional flares </a:t>
            </a:r>
            <a:endParaRPr altLang="zh-TW" sz="2400">
              <a:solidFill>
                <a:schemeClr val="tx1"/>
              </a:solidFill>
              <a:latin typeface="Arial"/>
              <a:ea typeface="+mj-ea"/>
              <a:cs typeface="Arial"/>
            </a:endParaRPr>
          </a:p>
          <a:p>
            <a:pPr marL="1143000" lvl="3" indent="-457200" fontAlgn="auto">
              <a:spcAft>
                <a:spcPts val="0"/>
              </a:spcAft>
              <a:buClr>
                <a:schemeClr val="accent1">
                  <a:lumMod val="60000"/>
                  <a:lumOff val="40000"/>
                </a:schemeClr>
              </a:buClr>
              <a:buFont typeface="+mj-lt"/>
              <a:buAutoNum type="alphaLcParenR"/>
              <a:defRPr/>
            </a:pPr>
            <a:r>
              <a:rPr kumimoji="0" lang="en-US" altLang="zh-TW" sz="2400" dirty="0" smtClean="0">
                <a:solidFill>
                  <a:schemeClr val="tx1"/>
                </a:solidFill>
                <a:latin typeface="Arial"/>
                <a:ea typeface="+mj-ea"/>
                <a:cs typeface="Arial"/>
              </a:rPr>
              <a:t>Other influencing factors</a:t>
            </a:r>
          </a:p>
          <a:p>
            <a:pPr lvl="5">
              <a:buFont typeface="Wingdings" charset="2"/>
              <a:buChar char="ü"/>
              <a:defRPr/>
            </a:pPr>
            <a:r>
              <a:rPr altLang="zh-TW">
                <a:solidFill>
                  <a:schemeClr val="tx1"/>
                </a:solidFill>
                <a:latin typeface="Arial"/>
                <a:ea typeface="+mj-ea"/>
                <a:cs typeface="Arial"/>
              </a:rPr>
              <a:t>Douching, oral contraception, fragrance, tampon</a:t>
            </a:r>
            <a:r>
              <a:rPr lang="zh-TW" altLang="en-US" b="1">
                <a:solidFill>
                  <a:schemeClr val="tx1"/>
                </a:solidFill>
                <a:latin typeface="Arial"/>
                <a:ea typeface="+mj-ea"/>
                <a:cs typeface="Arial"/>
              </a:rPr>
              <a:t> </a:t>
            </a:r>
            <a:r>
              <a:rPr lang="zh-TW" altLang="en-US" sz="2800" b="1">
                <a:solidFill>
                  <a:schemeClr val="tx1"/>
                </a:solidFill>
                <a:latin typeface="Arial"/>
                <a:ea typeface="+mj-ea"/>
                <a:cs typeface="Arial"/>
              </a:rPr>
              <a:t>  </a:t>
            </a:r>
            <a:r>
              <a:rPr altLang="zh-TW" sz="2800" b="1">
                <a:solidFill>
                  <a:schemeClr val="tx1"/>
                </a:solidFill>
                <a:latin typeface="Arial"/>
                <a:ea typeface="+mj-ea"/>
                <a:cs typeface="Arial"/>
              </a:rPr>
              <a:t> </a:t>
            </a:r>
            <a:endParaRPr lang="zh-TW" altLang="en-US">
              <a:solidFill>
                <a:schemeClr val="tx1"/>
              </a:solidFill>
              <a:latin typeface="Arial"/>
              <a:ea typeface="+mj-ea"/>
              <a:cs typeface="Arial"/>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2867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9061D650-F0C9-7146-8E5E-4BFBB9172971}" type="slidenum">
              <a:rPr lang="zh-TW" altLang="en-US" sz="1400">
                <a:solidFill>
                  <a:schemeClr val="bg1"/>
                </a:solidFill>
              </a:rPr>
              <a:pPr/>
              <a:t>7</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標題 1"/>
          <p:cNvSpPr>
            <a:spLocks noGrp="1"/>
          </p:cNvSpPr>
          <p:nvPr>
            <p:ph type="title"/>
          </p:nvPr>
        </p:nvSpPr>
        <p:spPr>
          <a:xfrm>
            <a:off x="1944688" y="623888"/>
            <a:ext cx="6683375" cy="1281112"/>
          </a:xfrm>
        </p:spPr>
        <p:txBody>
          <a:bodyPr/>
          <a:lstStyle/>
          <a:p>
            <a:endParaRPr kumimoji="0" lang="zh-TW" altLang="en-US">
              <a:latin typeface="Kaiti TC Bold" charset="0"/>
              <a:cs typeface="Kaiti TC Bold" charset="0"/>
            </a:endParaRPr>
          </a:p>
        </p:txBody>
      </p:sp>
      <p:sp>
        <p:nvSpPr>
          <p:cNvPr id="92162" name="內容版面配置區 2"/>
          <p:cNvSpPr>
            <a:spLocks noGrp="1"/>
          </p:cNvSpPr>
          <p:nvPr>
            <p:ph idx="1"/>
          </p:nvPr>
        </p:nvSpPr>
        <p:spPr>
          <a:xfrm>
            <a:off x="1941513" y="2133600"/>
            <a:ext cx="6686550" cy="3778250"/>
          </a:xfrm>
        </p:spPr>
        <p:txBody>
          <a:bodyPr/>
          <a:lstStyle/>
          <a:p>
            <a:endParaRPr kumimoji="0" lang="zh-TW" altLang="en-US">
              <a:latin typeface="Rockwell" charset="0"/>
              <a:ea typeface="新細明體" charset="0"/>
            </a:endParaRPr>
          </a:p>
        </p:txBody>
      </p:sp>
      <p:pic>
        <p:nvPicPr>
          <p:cNvPr id="92163" name="Picture 2" descr="https://lesmijolettes.files.wordpress.com/2014/11/il_fullxfull-358687307_mwa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9216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C20EF074-DC56-7E4B-BF83-954604F8BF45}" type="slidenum">
              <a:rPr lang="zh-TW" altLang="en-US" sz="1400">
                <a:solidFill>
                  <a:schemeClr val="bg1"/>
                </a:solidFill>
              </a:rPr>
              <a:pPr/>
              <a:t>70</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1"/>
          <p:cNvSpPr>
            <a:spLocks noGrp="1"/>
          </p:cNvSpPr>
          <p:nvPr>
            <p:ph type="title"/>
          </p:nvPr>
        </p:nvSpPr>
        <p:spPr/>
        <p:txBody>
          <a:bodyPr/>
          <a:lstStyle/>
          <a:p>
            <a:r>
              <a:rPr kumimoji="0" lang="en-US" altLang="zh-TW" sz="4800" b="1">
                <a:latin typeface="Arial" charset="0"/>
                <a:cs typeface="Arial" charset="0"/>
              </a:rPr>
              <a:t>Vagina Normal Flora</a:t>
            </a:r>
            <a:endParaRPr kumimoji="0" lang="zh-TW" altLang="en-US" sz="4800" b="1">
              <a:latin typeface="Arial" charset="0"/>
              <a:cs typeface="Arial" charset="0"/>
            </a:endParaRPr>
          </a:p>
        </p:txBody>
      </p:sp>
      <p:sp>
        <p:nvSpPr>
          <p:cNvPr id="29698" name="內容版面配置區 2"/>
          <p:cNvSpPr>
            <a:spLocks noGrp="1"/>
          </p:cNvSpPr>
          <p:nvPr>
            <p:ph idx="1"/>
          </p:nvPr>
        </p:nvSpPr>
        <p:spPr>
          <a:xfrm>
            <a:off x="457200" y="1484313"/>
            <a:ext cx="8435975" cy="5257800"/>
          </a:xfrm>
          <a:solidFill>
            <a:schemeClr val="bg1"/>
          </a:solidFill>
        </p:spPr>
        <p:txBody>
          <a:bodyPr/>
          <a:lstStyle/>
          <a:p>
            <a:pPr marL="530225" indent="-530225"/>
            <a:r>
              <a:rPr kumimoji="0" lang="en-US" altLang="zh-TW" sz="2400" i="1">
                <a:solidFill>
                  <a:schemeClr val="tx1"/>
                </a:solidFill>
                <a:latin typeface="Arial" charset="0"/>
                <a:ea typeface="新細明體" charset="0"/>
                <a:cs typeface="Arial" charset="0"/>
              </a:rPr>
              <a:t>Lactobacillus</a:t>
            </a:r>
            <a:r>
              <a:rPr kumimoji="0" lang="zh-TW" altLang="en-US" sz="2400">
                <a:solidFill>
                  <a:schemeClr val="tx1"/>
                </a:solidFill>
                <a:latin typeface="Arial" charset="0"/>
                <a:ea typeface="新細明體" charset="0"/>
                <a:cs typeface="Arial" charset="0"/>
              </a:rPr>
              <a:t> </a:t>
            </a:r>
            <a:r>
              <a:rPr kumimoji="0" lang="en-US" altLang="zh-TW" sz="2400">
                <a:solidFill>
                  <a:schemeClr val="tx1"/>
                </a:solidFill>
                <a:latin typeface="Arial" charset="0"/>
                <a:ea typeface="新細明體" charset="0"/>
                <a:cs typeface="Arial" charset="0"/>
              </a:rPr>
              <a:t>species: 90-95%</a:t>
            </a:r>
          </a:p>
          <a:p>
            <a:pPr marL="530225" indent="-530225"/>
            <a:r>
              <a:rPr kumimoji="0" lang="en-US" altLang="zh-TW" sz="2400">
                <a:solidFill>
                  <a:schemeClr val="tx1"/>
                </a:solidFill>
                <a:latin typeface="Arial" charset="0"/>
                <a:ea typeface="新細明體" charset="0"/>
                <a:cs typeface="Arial" charset="0"/>
              </a:rPr>
              <a:t>Others (more anaerobes) : 5-10%</a:t>
            </a:r>
            <a:br>
              <a:rPr kumimoji="0" lang="en-US" altLang="zh-TW" sz="2400">
                <a:solidFill>
                  <a:schemeClr val="tx1"/>
                </a:solidFill>
                <a:latin typeface="Arial" charset="0"/>
                <a:ea typeface="新細明體" charset="0"/>
                <a:cs typeface="Arial" charset="0"/>
              </a:rPr>
            </a:br>
            <a:r>
              <a:rPr kumimoji="0" lang="zh-TW" altLang="en-US" sz="2400">
                <a:solidFill>
                  <a:schemeClr val="tx1"/>
                </a:solidFill>
                <a:latin typeface="Arial" charset="0"/>
                <a:ea typeface="新細明體" charset="0"/>
                <a:cs typeface="Arial" charset="0"/>
              </a:rPr>
              <a:t>     </a:t>
            </a:r>
            <a:r>
              <a:rPr kumimoji="0" lang="en-US" altLang="zh-TW" sz="2400" i="1">
                <a:solidFill>
                  <a:schemeClr val="tx1"/>
                </a:solidFill>
                <a:latin typeface="Arial" charset="0"/>
                <a:ea typeface="新細明體" charset="0"/>
                <a:cs typeface="Arial" charset="0"/>
              </a:rPr>
              <a:t>Corynebacteria</a:t>
            </a:r>
            <a:br>
              <a:rPr kumimoji="0" lang="en-US" altLang="zh-TW" sz="2400" i="1">
                <a:solidFill>
                  <a:schemeClr val="tx1"/>
                </a:solidFill>
                <a:latin typeface="Arial" charset="0"/>
                <a:ea typeface="新細明體" charset="0"/>
                <a:cs typeface="Arial" charset="0"/>
              </a:rPr>
            </a:br>
            <a:r>
              <a:rPr kumimoji="0" lang="en-US" altLang="zh-TW" sz="2400" i="1">
                <a:solidFill>
                  <a:schemeClr val="tx1"/>
                </a:solidFill>
                <a:latin typeface="Arial" charset="0"/>
                <a:ea typeface="新細明體" charset="0"/>
                <a:cs typeface="Arial" charset="0"/>
              </a:rPr>
              <a:t>     Streptococcus</a:t>
            </a:r>
            <a:br>
              <a:rPr kumimoji="0" lang="en-US" altLang="zh-TW" sz="2400" i="1">
                <a:solidFill>
                  <a:schemeClr val="tx1"/>
                </a:solidFill>
                <a:latin typeface="Arial" charset="0"/>
                <a:ea typeface="新細明體" charset="0"/>
                <a:cs typeface="Arial" charset="0"/>
              </a:rPr>
            </a:br>
            <a:r>
              <a:rPr kumimoji="0" lang="en-US" altLang="zh-TW" sz="2400" i="1">
                <a:solidFill>
                  <a:schemeClr val="tx1"/>
                </a:solidFill>
                <a:latin typeface="Arial" charset="0"/>
                <a:ea typeface="新細明體" charset="0"/>
                <a:cs typeface="Arial" charset="0"/>
              </a:rPr>
              <a:t>     Staphylococcus epidermidis</a:t>
            </a:r>
            <a:br>
              <a:rPr kumimoji="0" lang="en-US" altLang="zh-TW" sz="2400" i="1">
                <a:solidFill>
                  <a:schemeClr val="tx1"/>
                </a:solidFill>
                <a:latin typeface="Arial" charset="0"/>
                <a:ea typeface="新細明體" charset="0"/>
                <a:cs typeface="Arial" charset="0"/>
              </a:rPr>
            </a:br>
            <a:r>
              <a:rPr kumimoji="0" lang="en-US" altLang="zh-TW" sz="2400" i="1">
                <a:solidFill>
                  <a:schemeClr val="tx1"/>
                </a:solidFill>
                <a:latin typeface="Arial" charset="0"/>
                <a:ea typeface="新細明體" charset="0"/>
                <a:cs typeface="Arial" charset="0"/>
              </a:rPr>
              <a:t>     Gardnerella vaginalis</a:t>
            </a:r>
            <a:br>
              <a:rPr kumimoji="0" lang="en-US" altLang="zh-TW" sz="2400" i="1">
                <a:solidFill>
                  <a:schemeClr val="tx1"/>
                </a:solidFill>
                <a:latin typeface="Arial" charset="0"/>
                <a:ea typeface="新細明體" charset="0"/>
                <a:cs typeface="Arial" charset="0"/>
              </a:rPr>
            </a:br>
            <a:r>
              <a:rPr kumimoji="0" lang="en-US" altLang="zh-TW" sz="2400" i="1">
                <a:solidFill>
                  <a:schemeClr val="tx1"/>
                </a:solidFill>
                <a:latin typeface="Arial" charset="0"/>
                <a:ea typeface="新細明體" charset="0"/>
                <a:cs typeface="Arial" charset="0"/>
              </a:rPr>
              <a:t>     Peptostreptococcus</a:t>
            </a:r>
            <a:br>
              <a:rPr kumimoji="0" lang="en-US" altLang="zh-TW" sz="2400" i="1">
                <a:solidFill>
                  <a:schemeClr val="tx1"/>
                </a:solidFill>
                <a:latin typeface="Arial" charset="0"/>
                <a:ea typeface="新細明體" charset="0"/>
                <a:cs typeface="Arial" charset="0"/>
              </a:rPr>
            </a:br>
            <a:r>
              <a:rPr kumimoji="0" lang="en-US" altLang="zh-TW" sz="2400" i="1">
                <a:solidFill>
                  <a:schemeClr val="tx1"/>
                </a:solidFill>
                <a:latin typeface="Arial" charset="0"/>
                <a:ea typeface="新細明體" charset="0"/>
                <a:cs typeface="Arial" charset="0"/>
              </a:rPr>
              <a:t>    </a:t>
            </a:r>
            <a:r>
              <a:rPr kumimoji="0" lang="zh-TW" altLang="en-US" sz="2400" i="1">
                <a:solidFill>
                  <a:schemeClr val="tx1"/>
                </a:solidFill>
                <a:latin typeface="Arial" charset="0"/>
                <a:ea typeface="新細明體" charset="0"/>
                <a:cs typeface="Arial" charset="0"/>
              </a:rPr>
              <a:t> </a:t>
            </a:r>
            <a:r>
              <a:rPr kumimoji="0" lang="en-US" altLang="zh-TW" sz="2400" i="1">
                <a:solidFill>
                  <a:schemeClr val="tx1"/>
                </a:solidFill>
                <a:latin typeface="Arial" charset="0"/>
                <a:ea typeface="新細明體" charset="0"/>
                <a:cs typeface="Arial" charset="0"/>
              </a:rPr>
              <a:t>Bacteroides</a:t>
            </a:r>
            <a:br>
              <a:rPr kumimoji="0" lang="en-US" altLang="zh-TW" sz="2400" i="1">
                <a:solidFill>
                  <a:schemeClr val="tx1"/>
                </a:solidFill>
                <a:latin typeface="Arial" charset="0"/>
                <a:ea typeface="新細明體" charset="0"/>
                <a:cs typeface="Arial" charset="0"/>
              </a:rPr>
            </a:br>
            <a:r>
              <a:rPr kumimoji="0" lang="en-US" altLang="zh-TW" sz="2400" i="1">
                <a:solidFill>
                  <a:schemeClr val="tx1"/>
                </a:solidFill>
                <a:latin typeface="Arial" charset="0"/>
                <a:ea typeface="新細明體" charset="0"/>
                <a:cs typeface="Arial" charset="0"/>
              </a:rPr>
              <a:t>     </a:t>
            </a:r>
            <a:r>
              <a:rPr kumimoji="0" lang="en-US" altLang="zh-TW" sz="2400" b="1" i="1">
                <a:solidFill>
                  <a:schemeClr val="tx1"/>
                </a:solidFill>
                <a:latin typeface="Arial" charset="0"/>
                <a:ea typeface="新細明體" charset="0"/>
                <a:cs typeface="Arial" charset="0"/>
              </a:rPr>
              <a:t>E.coli</a:t>
            </a:r>
            <a:r>
              <a:rPr kumimoji="0" lang="zh-TW" altLang="en-US" sz="2400" b="1" i="1">
                <a:solidFill>
                  <a:schemeClr val="tx1"/>
                </a:solidFill>
                <a:latin typeface="Arial" charset="0"/>
                <a:ea typeface="新細明體" charset="0"/>
                <a:cs typeface="Arial" charset="0"/>
              </a:rPr>
              <a:t>、</a:t>
            </a:r>
            <a:r>
              <a:rPr kumimoji="0" lang="en-US" altLang="zh-TW" sz="2400" b="1" i="1">
                <a:solidFill>
                  <a:schemeClr val="tx1"/>
                </a:solidFill>
                <a:latin typeface="Arial" charset="0"/>
                <a:ea typeface="新細明體" charset="0"/>
                <a:cs typeface="Arial" charset="0"/>
              </a:rPr>
              <a:t>Candida albicans</a:t>
            </a:r>
          </a:p>
        </p:txBody>
      </p:sp>
      <p:pic>
        <p:nvPicPr>
          <p:cNvPr id="29699" name="Picture 4" descr="http://www.bio2u.us.com/upload/1361873494149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1500" y="1773238"/>
            <a:ext cx="331311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2970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C5B95A82-F592-9E49-AE34-B514A30F7963}" type="slidenum">
              <a:rPr lang="zh-TW" altLang="en-US" sz="1400">
                <a:solidFill>
                  <a:schemeClr val="bg1"/>
                </a:solidFill>
              </a:rPr>
              <a:pPr/>
              <a:t>8</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a:xfrm>
            <a:off x="438150" y="476250"/>
            <a:ext cx="7662863" cy="1281113"/>
          </a:xfrm>
        </p:spPr>
        <p:txBody>
          <a:bodyPr/>
          <a:lstStyle/>
          <a:p>
            <a:r>
              <a:rPr kumimoji="0" lang="en-US" altLang="zh-TW" b="1">
                <a:latin typeface="Arial" charset="0"/>
                <a:cs typeface="Arial" charset="0"/>
              </a:rPr>
              <a:t>Factor influencing vaginal environment</a:t>
            </a:r>
            <a:endParaRPr kumimoji="0" lang="zh-TW" altLang="en-US" b="1">
              <a:latin typeface="Arial" charset="0"/>
              <a:cs typeface="Arial" charset="0"/>
            </a:endParaRPr>
          </a:p>
        </p:txBody>
      </p:sp>
      <p:sp>
        <p:nvSpPr>
          <p:cNvPr id="30722" name="內容版面配置區 2"/>
          <p:cNvSpPr>
            <a:spLocks noGrp="1"/>
          </p:cNvSpPr>
          <p:nvPr>
            <p:ph idx="1"/>
          </p:nvPr>
        </p:nvSpPr>
        <p:spPr>
          <a:xfrm>
            <a:off x="468313" y="1773238"/>
            <a:ext cx="8567737" cy="4535487"/>
          </a:xfrm>
          <a:solidFill>
            <a:srgbClr val="FFFFFF"/>
          </a:solidFill>
        </p:spPr>
        <p:txBody>
          <a:bodyPr/>
          <a:lstStyle/>
          <a:p>
            <a:pPr>
              <a:lnSpc>
                <a:spcPct val="80000"/>
              </a:lnSpc>
              <a:buFont typeface="Century Gothic" charset="0"/>
              <a:buAutoNum type="arabicPeriod"/>
            </a:pPr>
            <a:r>
              <a:rPr kumimoji="0" lang="en-US" altLang="zh-TW" sz="2400">
                <a:solidFill>
                  <a:srgbClr val="FF0000"/>
                </a:solidFill>
                <a:latin typeface="Calibri" charset="0"/>
                <a:ea typeface="MS Gothic" charset="0"/>
              </a:rPr>
              <a:t>Number</a:t>
            </a:r>
            <a:r>
              <a:rPr kumimoji="0" lang="en-US" altLang="zh-TW" sz="2400">
                <a:latin typeface="Calibri" charset="0"/>
                <a:ea typeface="MS Gothic" charset="0"/>
              </a:rPr>
              <a:t> and </a:t>
            </a:r>
            <a:r>
              <a:rPr kumimoji="0" lang="en-US" altLang="zh-TW" sz="2400">
                <a:solidFill>
                  <a:srgbClr val="FF0000"/>
                </a:solidFill>
                <a:latin typeface="Calibri" charset="0"/>
                <a:ea typeface="MS Gothic" charset="0"/>
              </a:rPr>
              <a:t>type</a:t>
            </a:r>
            <a:r>
              <a:rPr kumimoji="0" lang="en-US" altLang="zh-TW" sz="2400">
                <a:latin typeface="Calibri" charset="0"/>
                <a:ea typeface="MS Gothic" charset="0"/>
              </a:rPr>
              <a:t> of endogenous organisms</a:t>
            </a:r>
            <a:endParaRPr kumimoji="0" lang="en-US" altLang="zh-TW" sz="1800">
              <a:latin typeface="Calibri" charset="0"/>
              <a:ea typeface="MS Gothic" charset="0"/>
            </a:endParaRPr>
          </a:p>
          <a:p>
            <a:pPr>
              <a:lnSpc>
                <a:spcPct val="80000"/>
              </a:lnSpc>
              <a:buFont typeface="Century Gothic" charset="0"/>
              <a:buAutoNum type="arabicPeriod"/>
            </a:pPr>
            <a:r>
              <a:rPr kumimoji="0" lang="en-US" altLang="zh-TW" sz="2400">
                <a:latin typeface="Calibri" charset="0"/>
                <a:ea typeface="MS Gothic" charset="0"/>
              </a:rPr>
              <a:t>Vaginal </a:t>
            </a:r>
            <a:r>
              <a:rPr kumimoji="0" lang="en-US" altLang="zh-TW" sz="2400">
                <a:solidFill>
                  <a:srgbClr val="FF0000"/>
                </a:solidFill>
                <a:latin typeface="Calibri" charset="0"/>
                <a:ea typeface="MS Gothic" charset="0"/>
              </a:rPr>
              <a:t>pH</a:t>
            </a:r>
          </a:p>
          <a:p>
            <a:pPr>
              <a:lnSpc>
                <a:spcPct val="80000"/>
              </a:lnSpc>
              <a:buFont typeface="Century Gothic" charset="0"/>
              <a:buAutoNum type="arabicPeriod"/>
            </a:pPr>
            <a:r>
              <a:rPr kumimoji="0" lang="en-US" altLang="zh-TW" sz="2400">
                <a:solidFill>
                  <a:srgbClr val="FF0000"/>
                </a:solidFill>
                <a:latin typeface="Calibri" charset="0"/>
                <a:ea typeface="MS Gothic" charset="0"/>
              </a:rPr>
              <a:t>Glycogen</a:t>
            </a:r>
            <a:r>
              <a:rPr kumimoji="0" lang="en-US" altLang="zh-TW" sz="2400">
                <a:latin typeface="Calibri" charset="0"/>
                <a:ea typeface="MS Gothic" charset="0"/>
              </a:rPr>
              <a:t> concentration</a:t>
            </a:r>
          </a:p>
          <a:p>
            <a:pPr>
              <a:lnSpc>
                <a:spcPct val="80000"/>
              </a:lnSpc>
              <a:buFont typeface="Century Gothic" charset="0"/>
              <a:buAutoNum type="arabicPeriod"/>
            </a:pPr>
            <a:r>
              <a:rPr kumimoji="0" lang="en-US" altLang="zh-TW" sz="2400">
                <a:solidFill>
                  <a:srgbClr val="FF0000"/>
                </a:solidFill>
                <a:latin typeface="Calibri" charset="0"/>
                <a:ea typeface="MS Gothic" charset="0"/>
              </a:rPr>
              <a:t>Hormonal</a:t>
            </a:r>
            <a:r>
              <a:rPr kumimoji="0" lang="en-US" altLang="zh-TW" sz="2400">
                <a:latin typeface="Calibri" charset="0"/>
                <a:ea typeface="MS Gothic" charset="0"/>
              </a:rPr>
              <a:t> fluctuations</a:t>
            </a:r>
            <a:r>
              <a:rPr kumimoji="0" lang="zh-TW" altLang="en-US" sz="1600">
                <a:latin typeface="Calibri" charset="0"/>
                <a:ea typeface="MS Gothic" charset="0"/>
              </a:rPr>
              <a:t> </a:t>
            </a:r>
            <a:r>
              <a:rPr kumimoji="0" lang="en-US" altLang="zh-TW" sz="2400">
                <a:latin typeface="Calibri" charset="0"/>
                <a:ea typeface="MS Gothic" charset="0"/>
              </a:rPr>
              <a:t>of the menstrual</a:t>
            </a:r>
            <a:r>
              <a:rPr kumimoji="0" lang="zh-TW" altLang="en-US" sz="2400">
                <a:latin typeface="Calibri" charset="0"/>
                <a:ea typeface="MS Gothic" charset="0"/>
              </a:rPr>
              <a:t> </a:t>
            </a:r>
            <a:r>
              <a:rPr kumimoji="0" lang="en-US" altLang="zh-TW" sz="2400">
                <a:latin typeface="Calibri" charset="0"/>
                <a:ea typeface="MS Gothic" charset="0"/>
              </a:rPr>
              <a:t>cycle</a:t>
            </a:r>
            <a:endParaRPr kumimoji="0" lang="en-US" altLang="zh-TW" sz="1600">
              <a:latin typeface="Calibri" charset="0"/>
              <a:ea typeface="MS Gothic" charset="0"/>
            </a:endParaRPr>
          </a:p>
          <a:p>
            <a:pPr>
              <a:lnSpc>
                <a:spcPct val="80000"/>
              </a:lnSpc>
              <a:buFont typeface="Century Gothic" charset="0"/>
              <a:buAutoNum type="arabicPeriod"/>
            </a:pPr>
            <a:r>
              <a:rPr kumimoji="0" lang="en-US" altLang="zh-TW" sz="2400">
                <a:latin typeface="Calibri" charset="0"/>
                <a:ea typeface="MS Gothic" charset="0"/>
              </a:rPr>
              <a:t>Aging</a:t>
            </a:r>
          </a:p>
          <a:p>
            <a:pPr>
              <a:lnSpc>
                <a:spcPct val="80000"/>
              </a:lnSpc>
              <a:buFont typeface="Century Gothic" charset="0"/>
              <a:buAutoNum type="arabicPeriod"/>
            </a:pPr>
            <a:r>
              <a:rPr kumimoji="0" lang="en-US" altLang="zh-TW" sz="2400">
                <a:latin typeface="Calibri" charset="0"/>
                <a:ea typeface="MS Gothic" charset="0"/>
              </a:rPr>
              <a:t>Certain disease(e.g.</a:t>
            </a:r>
            <a:r>
              <a:rPr kumimoji="0" lang="zh-TW" altLang="en-US" sz="2400">
                <a:latin typeface="Calibri" charset="0"/>
                <a:ea typeface="MS Gothic" charset="0"/>
              </a:rPr>
              <a:t> </a:t>
            </a:r>
            <a:r>
              <a:rPr kumimoji="0" lang="en-US" altLang="zh-TW" sz="2400">
                <a:latin typeface="Calibri" charset="0"/>
                <a:ea typeface="MS Gothic" charset="0"/>
              </a:rPr>
              <a:t>diabetes mellitus)</a:t>
            </a:r>
          </a:p>
          <a:p>
            <a:pPr>
              <a:lnSpc>
                <a:spcPct val="80000"/>
              </a:lnSpc>
              <a:buFont typeface="Century Gothic" charset="0"/>
              <a:buAutoNum type="arabicPeriod"/>
            </a:pPr>
            <a:r>
              <a:rPr kumimoji="0" lang="en-US" altLang="zh-TW" sz="2400">
                <a:latin typeface="Calibri" charset="0"/>
                <a:ea typeface="MS Gothic" charset="0"/>
              </a:rPr>
              <a:t>Medications use(e.g.</a:t>
            </a:r>
            <a:r>
              <a:rPr kumimoji="0" lang="zh-TW" altLang="en-US" sz="2400">
                <a:latin typeface="Calibri" charset="0"/>
                <a:ea typeface="MS Gothic" charset="0"/>
              </a:rPr>
              <a:t> </a:t>
            </a:r>
            <a:r>
              <a:rPr kumimoji="0" lang="en-US" altLang="zh-TW" sz="2400">
                <a:latin typeface="Calibri" charset="0"/>
                <a:ea typeface="MS Gothic" charset="0"/>
              </a:rPr>
              <a:t>contraceptive preparations,</a:t>
            </a:r>
            <a:r>
              <a:rPr kumimoji="0" lang="zh-TW" altLang="en-US" sz="2400">
                <a:latin typeface="Calibri" charset="0"/>
                <a:ea typeface="MS Gothic" charset="0"/>
              </a:rPr>
              <a:t> </a:t>
            </a:r>
            <a:r>
              <a:rPr kumimoji="0" lang="en-US" altLang="zh-TW" sz="2400">
                <a:latin typeface="Calibri" charset="0"/>
                <a:ea typeface="MS Gothic" charset="0"/>
              </a:rPr>
              <a:t>hormones</a:t>
            </a:r>
            <a:r>
              <a:rPr kumimoji="0" lang="zh-TW" altLang="en-US" sz="2400">
                <a:latin typeface="Calibri" charset="0"/>
                <a:ea typeface="MS Gothic" charset="0"/>
              </a:rPr>
              <a:t> </a:t>
            </a:r>
            <a:r>
              <a:rPr kumimoji="0" lang="en-US" altLang="zh-TW" sz="2400">
                <a:latin typeface="Calibri" charset="0"/>
                <a:ea typeface="MS Gothic" charset="0"/>
              </a:rPr>
              <a:t>and antibiotics )</a:t>
            </a:r>
          </a:p>
          <a:p>
            <a:pPr>
              <a:lnSpc>
                <a:spcPct val="80000"/>
              </a:lnSpc>
              <a:buFont typeface="Century Gothic" charset="0"/>
              <a:buAutoNum type="arabicPeriod"/>
            </a:pPr>
            <a:r>
              <a:rPr kumimoji="0" lang="en-US" altLang="zh-TW" sz="2400">
                <a:latin typeface="Calibri" charset="0"/>
                <a:ea typeface="MS Gothic" charset="0"/>
              </a:rPr>
              <a:t>Douching</a:t>
            </a:r>
            <a:endParaRPr kumimoji="0" lang="en-US" altLang="zh-TW" sz="1600">
              <a:latin typeface="Calibri" charset="0"/>
              <a:ea typeface="MS Gothic" charset="0"/>
            </a:endParaRPr>
          </a:p>
          <a:p>
            <a:pPr>
              <a:lnSpc>
                <a:spcPct val="80000"/>
              </a:lnSpc>
              <a:buFont typeface="Century Gothic" charset="0"/>
              <a:buAutoNum type="arabicPeriod"/>
            </a:pPr>
            <a:r>
              <a:rPr kumimoji="0" lang="en-US" altLang="zh-TW" sz="2400">
                <a:latin typeface="Calibri" charset="0"/>
                <a:ea typeface="MS Gothic" charset="0"/>
              </a:rPr>
              <a:t>Number of sex partners</a:t>
            </a:r>
          </a:p>
          <a:p>
            <a:pPr>
              <a:lnSpc>
                <a:spcPct val="80000"/>
              </a:lnSpc>
              <a:buFont typeface="Century Gothic" charset="0"/>
              <a:buAutoNum type="arabicPeriod"/>
            </a:pPr>
            <a:endParaRPr kumimoji="0" lang="zh-TW" altLang="en-US" sz="900">
              <a:latin typeface="Rockwell" charset="0"/>
              <a:ea typeface="MS Gothic" charset="0"/>
            </a:endParaRPr>
          </a:p>
        </p:txBody>
      </p:sp>
      <p:sp>
        <p:nvSpPr>
          <p:cNvPr id="2" name="日期版面配置區 1"/>
          <p:cNvSpPr>
            <a:spLocks noGrp="1"/>
          </p:cNvSpPr>
          <p:nvPr>
            <p:ph type="dt" sz="quarter" idx="10"/>
          </p:nvPr>
        </p:nvSpPr>
        <p:spPr/>
        <p:txBody>
          <a:bodyPr/>
          <a:lstStyle/>
          <a:p>
            <a:pPr>
              <a:defRPr/>
            </a:pPr>
            <a:r>
              <a:rPr lang="en-US" altLang="zh-TW"/>
              <a:t>2015/7/25</a:t>
            </a:r>
            <a:endParaRPr lang="zh-TW" altLang="en-US"/>
          </a:p>
        </p:txBody>
      </p:sp>
      <p:sp>
        <p:nvSpPr>
          <p:cNvPr id="3072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fld id="{E920484B-ACD2-9B47-BD95-5766F185F6DA}" type="slidenum">
              <a:rPr lang="zh-TW" altLang="en-US" sz="1400">
                <a:solidFill>
                  <a:schemeClr val="bg1"/>
                </a:solidFill>
              </a:rPr>
              <a:pPr/>
              <a:t>9</a:t>
            </a:fld>
            <a:endParaRPr lang="zh-TW" altLang="en-US" sz="140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優勢">
  <a:themeElements>
    <a:clrScheme name="優勢">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優勢">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優勢">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優勢.thmx</Template>
  <TotalTime>2099</TotalTime>
  <Words>4289</Words>
  <Application>Microsoft Office PowerPoint</Application>
  <PresentationFormat>如螢幕大小 (4:3)</PresentationFormat>
  <Paragraphs>731</Paragraphs>
  <Slides>70</Slides>
  <Notes>3</Notes>
  <HiddenSlides>0</HiddenSlides>
  <MMClips>0</MMClips>
  <ScaleCrop>false</ScaleCrop>
  <HeadingPairs>
    <vt:vector size="4" baseType="variant">
      <vt:variant>
        <vt:lpstr>佈景主題</vt:lpstr>
      </vt:variant>
      <vt:variant>
        <vt:i4>1</vt:i4>
      </vt:variant>
      <vt:variant>
        <vt:lpstr>投影片標題</vt:lpstr>
      </vt:variant>
      <vt:variant>
        <vt:i4>70</vt:i4>
      </vt:variant>
    </vt:vector>
  </HeadingPairs>
  <TitlesOfParts>
    <vt:vector size="71" baseType="lpstr">
      <vt:lpstr>優勢</vt:lpstr>
      <vt:lpstr>Vaginal and Vulvovaginal Disorders</vt:lpstr>
      <vt:lpstr>Outline</vt:lpstr>
      <vt:lpstr>Introduction</vt:lpstr>
      <vt:lpstr>Outline</vt:lpstr>
      <vt:lpstr>Anatomy &amp; Physiology of Vagina</vt:lpstr>
      <vt:lpstr>Vagina Protective Mechanism</vt:lpstr>
      <vt:lpstr>Vagina Protective Mechanism</vt:lpstr>
      <vt:lpstr>Vagina Normal Flora</vt:lpstr>
      <vt:lpstr>Factor influencing vaginal environment</vt:lpstr>
      <vt:lpstr>Course Overview</vt:lpstr>
      <vt:lpstr>Differentiation of common vaginal infections (1)</vt:lpstr>
      <vt:lpstr>Differentiation of common vaginal infections (2)</vt:lpstr>
      <vt:lpstr>Outline</vt:lpstr>
      <vt:lpstr>Vulvovaginal Candidiasis (VVC) 外陰陰道念珠菌感染 </vt:lpstr>
      <vt:lpstr>Clinical Presentation of VVC</vt:lpstr>
      <vt:lpstr>Pathophysiology of VVC (2)</vt:lpstr>
      <vt:lpstr>Treatment  of VVC</vt:lpstr>
      <vt:lpstr>Assessment of VVC</vt:lpstr>
      <vt:lpstr>Patient Counseling &amp; Evaluation of Patient Outcomes (1)</vt:lpstr>
      <vt:lpstr>Patient Counseling &amp; Evaluation of Patient Outcomes (2)</vt:lpstr>
      <vt:lpstr>Patient Counseling &amp; Evaluation of Patient Outcomes (3)</vt:lpstr>
      <vt:lpstr>Self-care  of VVC</vt:lpstr>
      <vt:lpstr>PowerPoint 簡報</vt:lpstr>
      <vt:lpstr>Nonpharmacologic Therapy</vt:lpstr>
      <vt:lpstr>Pharmacologic Therapy (1)</vt:lpstr>
      <vt:lpstr>Pharmacologic Therapy (2)</vt:lpstr>
      <vt:lpstr>PowerPoint 簡報</vt:lpstr>
      <vt:lpstr>PowerPoint 簡報</vt:lpstr>
      <vt:lpstr>PowerPoint 簡報</vt:lpstr>
      <vt:lpstr>PowerPoint 簡報</vt:lpstr>
      <vt:lpstr>PowerPoint 簡報</vt:lpstr>
      <vt:lpstr>OTC for Vaginal Itching &amp; Irritation </vt:lpstr>
      <vt:lpstr>Several other nonprescription</vt:lpstr>
      <vt:lpstr>Product Selection Guide (1)</vt:lpstr>
      <vt:lpstr>PowerPoint 簡報</vt:lpstr>
      <vt:lpstr>How to Apply Vaginal Antifungal Products</vt:lpstr>
      <vt:lpstr>PowerPoint 簡報</vt:lpstr>
      <vt:lpstr>Guidelines for Applying Vaginal  Antifungal Products</vt:lpstr>
      <vt:lpstr>Q&amp;A </vt:lpstr>
      <vt:lpstr>Complementary Therapies (1)</vt:lpstr>
      <vt:lpstr>PowerPoint 簡報</vt:lpstr>
      <vt:lpstr>PowerPoint 簡報</vt:lpstr>
      <vt:lpstr>Outline</vt:lpstr>
      <vt:lpstr>Atrophic Vaginitis 萎縮性陰道炎</vt:lpstr>
      <vt:lpstr>Pathophysiology</vt:lpstr>
      <vt:lpstr>Clinical Presentation of Atrophic Vaginitis</vt:lpstr>
      <vt:lpstr>Treatment of Atrophic Vaginitis (1)</vt:lpstr>
      <vt:lpstr>PowerPoint 簡報</vt:lpstr>
      <vt:lpstr>Vaginal Lubricants</vt:lpstr>
      <vt:lpstr>Self-care of Atrophic Vaginitis</vt:lpstr>
      <vt:lpstr>Patient Education</vt:lpstr>
      <vt:lpstr>Outline</vt:lpstr>
      <vt:lpstr>Prevalence of Douching</vt:lpstr>
      <vt:lpstr>Reasons for douching???</vt:lpstr>
      <vt:lpstr>Potential Adverse Effects of Douching (1)</vt:lpstr>
      <vt:lpstr>Potential Adverse Effects of Douching (1)</vt:lpstr>
      <vt:lpstr>Commonly used douche (1)</vt:lpstr>
      <vt:lpstr>Commonly used douche (2)</vt:lpstr>
      <vt:lpstr>Proper Use of Douche Equipment </vt:lpstr>
      <vt:lpstr>Proper Use of Douche Equipment </vt:lpstr>
      <vt:lpstr>Proper Use of Douche Equipment </vt:lpstr>
      <vt:lpstr>Proper Use of Douche Equipment </vt:lpstr>
      <vt:lpstr>PowerPoint 簡報</vt:lpstr>
      <vt:lpstr>Patient Counseling for Douching </vt:lpstr>
      <vt:lpstr>Patient Counseling for Douching </vt:lpstr>
      <vt:lpstr>Key points for the chapter </vt:lpstr>
      <vt:lpstr>PowerPoint 簡報</vt:lpstr>
      <vt:lpstr>Key points for the chapter </vt:lpstr>
      <vt:lpstr>References</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VVC (Vulvovaginal Candidiais)</dc:title>
  <dc:creator>user</dc:creator>
  <cp:lastModifiedBy>operator</cp:lastModifiedBy>
  <cp:revision>126</cp:revision>
  <dcterms:created xsi:type="dcterms:W3CDTF">2014-11-03T01:17:11Z</dcterms:created>
  <dcterms:modified xsi:type="dcterms:W3CDTF">2015-07-22T05:04:54Z</dcterms:modified>
</cp:coreProperties>
</file>